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333" r:id="rId11"/>
    <p:sldId id="334" r:id="rId12"/>
    <p:sldId id="263" r:id="rId13"/>
    <p:sldId id="299" r:id="rId14"/>
    <p:sldId id="302" r:id="rId15"/>
    <p:sldId id="264" r:id="rId16"/>
    <p:sldId id="266" r:id="rId17"/>
    <p:sldId id="265" r:id="rId18"/>
    <p:sldId id="276"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35" r:id="rId41"/>
    <p:sldId id="318" r:id="rId42"/>
    <p:sldId id="336" r:id="rId43"/>
    <p:sldId id="319" r:id="rId44"/>
    <p:sldId id="337"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0" d="100"/>
          <a:sy n="70" d="100"/>
        </p:scale>
        <p:origin x="1373"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4/19/2025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b="1" dirty="0"/>
              <a:t>Prepared features and labels</a:t>
            </a:r>
            <a:r>
              <a:rPr lang="en-GB" dirty="0"/>
              <a:t> from the cleaned and engineered dataset</a:t>
            </a:r>
          </a:p>
          <a:p>
            <a:pPr>
              <a:buNone/>
            </a:pPr>
            <a:r>
              <a:rPr lang="en-GB" b="1" dirty="0"/>
              <a:t>Split data</a:t>
            </a:r>
            <a:r>
              <a:rPr lang="en-GB" dirty="0"/>
              <a:t> into training and testing sets using </a:t>
            </a:r>
            <a:r>
              <a:rPr lang="en-GB" dirty="0" err="1"/>
              <a:t>train_test_split</a:t>
            </a:r>
            <a:endParaRPr lang="en-GB" dirty="0"/>
          </a:p>
          <a:p>
            <a:pPr>
              <a:buNone/>
            </a:pPr>
            <a:r>
              <a:rPr lang="en-GB" dirty="0"/>
              <a:t>Trained multiple classification models:</a:t>
            </a:r>
          </a:p>
          <a:p>
            <a:pPr>
              <a:buFont typeface="Arial" panose="020B0604020202020204" pitchFamily="34" charset="0"/>
              <a:buChar char="•"/>
            </a:pPr>
            <a:r>
              <a:rPr lang="en-GB" dirty="0"/>
              <a:t>Logistic Regression</a:t>
            </a:r>
          </a:p>
          <a:p>
            <a:pPr>
              <a:buFont typeface="Arial" panose="020B0604020202020204" pitchFamily="34" charset="0"/>
              <a:buChar char="•"/>
            </a:pPr>
            <a:r>
              <a:rPr lang="en-GB" dirty="0"/>
              <a:t>SVM (Support Vector Machine)</a:t>
            </a:r>
          </a:p>
          <a:p>
            <a:pPr>
              <a:buFont typeface="Arial" panose="020B0604020202020204" pitchFamily="34" charset="0"/>
              <a:buChar char="•"/>
            </a:pPr>
            <a:r>
              <a:rPr lang="en-GB" dirty="0"/>
              <a:t>K-Nearest </a:t>
            </a:r>
            <a:r>
              <a:rPr lang="en-GB" dirty="0" err="1"/>
              <a:t>Neighbors</a:t>
            </a:r>
            <a:r>
              <a:rPr lang="en-GB" dirty="0"/>
              <a:t> (KNN)</a:t>
            </a:r>
          </a:p>
          <a:p>
            <a:pPr>
              <a:buFont typeface="Arial" panose="020B0604020202020204" pitchFamily="34" charset="0"/>
              <a:buChar char="•"/>
            </a:pPr>
            <a:r>
              <a:rPr lang="en-GB" dirty="0"/>
              <a:t>Decision Tree</a:t>
            </a:r>
          </a:p>
          <a:p>
            <a:pPr>
              <a:buNone/>
            </a:pPr>
            <a:r>
              <a:rPr lang="en-GB" b="1" dirty="0"/>
              <a:t>Evaluated performance</a:t>
            </a:r>
            <a:r>
              <a:rPr lang="en-GB" dirty="0"/>
              <a:t> using accuracy, precision, recall, and F1-score</a:t>
            </a:r>
          </a:p>
          <a:p>
            <a:pPr>
              <a:buNone/>
            </a:pPr>
            <a:r>
              <a:rPr lang="en-GB" b="1" dirty="0"/>
              <a:t>Tuned hyperparameters</a:t>
            </a:r>
            <a:r>
              <a:rPr lang="en-GB" dirty="0"/>
              <a:t> using validation data (e.g., C for SVM, </a:t>
            </a:r>
            <a:r>
              <a:rPr lang="en-GB" dirty="0" err="1"/>
              <a:t>max_depth</a:t>
            </a:r>
            <a:r>
              <a:rPr lang="en-GB" dirty="0"/>
              <a:t> for Decision Tree)</a:t>
            </a:r>
          </a:p>
          <a:p>
            <a:r>
              <a:rPr lang="en-GB" b="1" dirty="0"/>
              <a:t>Identified best model</a:t>
            </a:r>
            <a:r>
              <a:rPr lang="en-GB" dirty="0"/>
              <a:t> (e.g., Decision Tree) that achieved </a:t>
            </a:r>
            <a:r>
              <a:rPr lang="en-GB" b="1" dirty="0"/>
              <a:t>93.33% accuracy</a:t>
            </a:r>
            <a:r>
              <a:rPr lang="en-GB" dirty="0"/>
              <a:t> on test set</a:t>
            </a:r>
          </a:p>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5716019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b="1" dirty="0"/>
              <a:t>Exploratory Data Analysis Results</a:t>
            </a:r>
          </a:p>
          <a:p>
            <a:pPr>
              <a:buFont typeface="Arial" panose="020B0604020202020204" pitchFamily="34" charset="0"/>
              <a:buChar char="•"/>
            </a:pPr>
            <a:r>
              <a:rPr lang="en-GB" dirty="0"/>
              <a:t>Identified </a:t>
            </a:r>
            <a:r>
              <a:rPr lang="en-GB" b="1" dirty="0"/>
              <a:t>launch sites</a:t>
            </a:r>
            <a:r>
              <a:rPr lang="en-GB" dirty="0"/>
              <a:t> with highest and lowest success rates</a:t>
            </a:r>
          </a:p>
          <a:p>
            <a:pPr>
              <a:buFont typeface="Arial" panose="020B0604020202020204" pitchFamily="34" charset="0"/>
              <a:buChar char="•"/>
            </a:pPr>
            <a:r>
              <a:rPr lang="en-GB" dirty="0"/>
              <a:t>Found that </a:t>
            </a:r>
            <a:r>
              <a:rPr lang="en-GB" b="1" dirty="0"/>
              <a:t>orbital type</a:t>
            </a:r>
            <a:r>
              <a:rPr lang="en-GB" dirty="0"/>
              <a:t> and </a:t>
            </a:r>
            <a:r>
              <a:rPr lang="en-GB" b="1" dirty="0"/>
              <a:t>payload mass</a:t>
            </a:r>
            <a:r>
              <a:rPr lang="en-GB" dirty="0"/>
              <a:t> significantly correlate with mission success</a:t>
            </a:r>
          </a:p>
          <a:p>
            <a:pPr>
              <a:buFont typeface="Arial" panose="020B0604020202020204" pitchFamily="34" charset="0"/>
              <a:buChar char="•"/>
            </a:pPr>
            <a:r>
              <a:rPr lang="en-GB" dirty="0"/>
              <a:t>Detected an upward trend in success rates over time from 2010 to 2020</a:t>
            </a:r>
          </a:p>
          <a:p>
            <a:pPr>
              <a:buFont typeface="Arial" panose="020B0604020202020204" pitchFamily="34" charset="0"/>
              <a:buChar char="•"/>
            </a:pPr>
            <a:r>
              <a:rPr lang="en-GB" dirty="0"/>
              <a:t>Booster versions like </a:t>
            </a:r>
            <a:r>
              <a:rPr lang="en-GB" b="1" dirty="0"/>
              <a:t>F9 B5</a:t>
            </a:r>
            <a:r>
              <a:rPr lang="en-GB" dirty="0"/>
              <a:t> showed higher reliability than earlier variants</a:t>
            </a:r>
          </a:p>
          <a:p>
            <a:pPr>
              <a:buNone/>
            </a:pPr>
            <a:r>
              <a:rPr lang="en-GB" b="1" dirty="0"/>
              <a:t>🔹 Interactive Analytics Demo (Screenshots)</a:t>
            </a:r>
          </a:p>
          <a:p>
            <a:pPr>
              <a:buFont typeface="Arial" panose="020B0604020202020204" pitchFamily="34" charset="0"/>
              <a:buChar char="•"/>
            </a:pPr>
            <a:r>
              <a:rPr lang="en-GB" b="1" dirty="0"/>
              <a:t>Folium map</a:t>
            </a:r>
            <a:r>
              <a:rPr lang="en-GB" dirty="0"/>
              <a:t>: Showed geographic distribution of all launch sites with markers</a:t>
            </a:r>
          </a:p>
          <a:p>
            <a:pPr>
              <a:buFont typeface="Arial" panose="020B0604020202020204" pitchFamily="34" charset="0"/>
              <a:buChar char="•"/>
            </a:pPr>
            <a:r>
              <a:rPr lang="en-GB" b="1" dirty="0"/>
              <a:t>Hover tooltips and color-coded markers</a:t>
            </a:r>
            <a:r>
              <a:rPr lang="en-GB" dirty="0"/>
              <a:t>: Enabled quick identification of success/failure per site</a:t>
            </a:r>
          </a:p>
          <a:p>
            <a:pPr>
              <a:buFont typeface="Arial" panose="020B0604020202020204" pitchFamily="34" charset="0"/>
              <a:buChar char="•"/>
            </a:pPr>
            <a:r>
              <a:rPr lang="en-GB" b="1" dirty="0" err="1"/>
              <a:t>Plotly</a:t>
            </a:r>
            <a:r>
              <a:rPr lang="en-GB" b="1" dirty="0"/>
              <a:t> Dash dashboard</a:t>
            </a:r>
            <a:r>
              <a:rPr lang="en-GB" dirty="0"/>
              <a:t>:</a:t>
            </a:r>
          </a:p>
          <a:p>
            <a:pPr marL="742950" lvl="1" indent="-285750">
              <a:buFont typeface="Arial" panose="020B0604020202020204" pitchFamily="34" charset="0"/>
              <a:buChar char="•"/>
            </a:pPr>
            <a:r>
              <a:rPr lang="en-GB" b="1" dirty="0"/>
              <a:t>Pie chart</a:t>
            </a:r>
            <a:r>
              <a:rPr lang="en-GB" dirty="0"/>
              <a:t>: Success rate by launch site</a:t>
            </a:r>
          </a:p>
          <a:p>
            <a:pPr marL="742950" lvl="1" indent="-285750">
              <a:buFont typeface="Arial" panose="020B0604020202020204" pitchFamily="34" charset="0"/>
              <a:buChar char="•"/>
            </a:pPr>
            <a:r>
              <a:rPr lang="en-GB" b="1" dirty="0"/>
              <a:t>Scatter plot</a:t>
            </a:r>
            <a:r>
              <a:rPr lang="en-GB" dirty="0"/>
              <a:t>: Payload mass vs mission success with orbit filter</a:t>
            </a:r>
          </a:p>
          <a:p>
            <a:pPr marL="742950" lvl="1" indent="-285750">
              <a:buFont typeface="Arial" panose="020B0604020202020204" pitchFamily="34" charset="0"/>
              <a:buChar char="•"/>
            </a:pPr>
            <a:r>
              <a:rPr lang="en-GB" b="1" dirty="0"/>
              <a:t>Dropdown + </a:t>
            </a:r>
            <a:r>
              <a:rPr lang="en-GB" b="1" dirty="0" err="1"/>
              <a:t>RangeSlider</a:t>
            </a:r>
            <a:r>
              <a:rPr lang="en-GB" dirty="0"/>
              <a:t>: Made dashboard fully interactive for users</a:t>
            </a:r>
          </a:p>
          <a:p>
            <a:pPr>
              <a:buNone/>
            </a:pPr>
            <a:r>
              <a:rPr lang="en-GB" b="1" dirty="0"/>
              <a:t>🔹 Predictive Analysis Results</a:t>
            </a:r>
          </a:p>
          <a:p>
            <a:pPr>
              <a:buFont typeface="Arial" panose="020B0604020202020204" pitchFamily="34" charset="0"/>
              <a:buChar char="•"/>
            </a:pPr>
            <a:r>
              <a:rPr lang="en-GB" dirty="0"/>
              <a:t>Compared multiple classification models: Logistic Regression, SVM, KNN, Decision Tree</a:t>
            </a:r>
          </a:p>
          <a:p>
            <a:pPr>
              <a:buFont typeface="Arial" panose="020B0604020202020204" pitchFamily="34" charset="0"/>
              <a:buChar char="•"/>
            </a:pPr>
            <a:r>
              <a:rPr lang="en-GB" dirty="0"/>
              <a:t>Achieved highest accuracy (</a:t>
            </a:r>
            <a:r>
              <a:rPr lang="en-GB" b="1" dirty="0"/>
              <a:t>93.33%</a:t>
            </a:r>
            <a:r>
              <a:rPr lang="en-GB" dirty="0"/>
              <a:t>) using the Decision Tree model</a:t>
            </a:r>
          </a:p>
          <a:p>
            <a:pPr>
              <a:buFont typeface="Arial" panose="020B0604020202020204" pitchFamily="34" charset="0"/>
              <a:buChar char="•"/>
            </a:pPr>
            <a:r>
              <a:rPr lang="en-GB" b="1" dirty="0"/>
              <a:t>Confusion matrix</a:t>
            </a:r>
            <a:r>
              <a:rPr lang="en-GB" dirty="0"/>
              <a:t> showed high precision and recall for successful mission prediction</a:t>
            </a:r>
          </a:p>
          <a:p>
            <a:pPr>
              <a:buFont typeface="Arial" panose="020B0604020202020204" pitchFamily="34" charset="0"/>
              <a:buChar char="•"/>
            </a:pPr>
            <a:r>
              <a:rPr lang="en-GB" dirty="0"/>
              <a:t>Final model can effectively guide SpaceX toward </a:t>
            </a:r>
            <a:r>
              <a:rPr lang="en-GB" b="1" dirty="0"/>
              <a:t>data-driven launch outcome forecasting</a:t>
            </a:r>
            <a:endParaRPr lang="en-GB" dirty="0"/>
          </a:p>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b="1" dirty="0"/>
              <a:t>Success Trends Over Time:</a:t>
            </a:r>
            <a:r>
              <a:rPr lang="en-GB" dirty="0"/>
              <a:t> Later flights (right side of the x-axis) show higher success rates, especially from CCAFS SLC 40 and KSC LC 39A, indicating SpaceX improved its reliability over time.</a:t>
            </a:r>
          </a:p>
          <a:p>
            <a:pPr>
              <a:buNone/>
            </a:pPr>
            <a:r>
              <a:rPr lang="en-GB" b="1" dirty="0"/>
              <a:t>Site-Specific Patterns:</a:t>
            </a:r>
            <a:endParaRPr lang="en-GB" dirty="0"/>
          </a:p>
          <a:p>
            <a:pPr>
              <a:buFont typeface="Arial" panose="020B0604020202020204" pitchFamily="34" charset="0"/>
              <a:buChar char="•"/>
            </a:pPr>
            <a:r>
              <a:rPr lang="en-GB" dirty="0"/>
              <a:t>CCAFS SLC 40 had the most launches and a strong success trend.</a:t>
            </a:r>
          </a:p>
          <a:p>
            <a:pPr>
              <a:buFont typeface="Arial" panose="020B0604020202020204" pitchFamily="34" charset="0"/>
              <a:buChar char="•"/>
            </a:pPr>
            <a:r>
              <a:rPr lang="en-GB" dirty="0"/>
              <a:t>KSC LC 39A appears to have a high success ratio with fewer failed missions.</a:t>
            </a:r>
          </a:p>
          <a:p>
            <a:pPr>
              <a:buFont typeface="Arial" panose="020B0604020202020204" pitchFamily="34" charset="0"/>
              <a:buChar char="•"/>
            </a:pPr>
            <a:r>
              <a:rPr lang="en-GB" dirty="0"/>
              <a:t>VAFB SLC 4E has a more mixed outcome, but fewer total launches.</a:t>
            </a:r>
          </a:p>
          <a:p>
            <a:r>
              <a:rPr lang="en-GB" b="1" dirty="0"/>
              <a:t>Overall:</a:t>
            </a:r>
            <a:r>
              <a:rPr lang="en-GB" dirty="0"/>
              <a:t> There's a clear visual progression toward orange (success) with increasing flight numbers, reflecting SpaceX’s growing launch expertise.</a:t>
            </a:r>
          </a:p>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2227816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b="1" dirty="0"/>
              <a:t>CCAFS SLC 40</a:t>
            </a:r>
            <a:r>
              <a:rPr lang="en-GB" dirty="0"/>
              <a:t> handled the </a:t>
            </a:r>
            <a:r>
              <a:rPr lang="en-GB" b="1" dirty="0"/>
              <a:t>widest range of payloads</a:t>
            </a:r>
            <a:r>
              <a:rPr lang="en-GB" dirty="0"/>
              <a:t>, including the largest ones (~16,000 kg), and still shows a strong success rate.</a:t>
            </a:r>
          </a:p>
          <a:p>
            <a:pPr>
              <a:buNone/>
            </a:pPr>
            <a:r>
              <a:rPr lang="en-GB" b="1" dirty="0"/>
              <a:t>KSC LC 39A</a:t>
            </a:r>
            <a:r>
              <a:rPr lang="en-GB" dirty="0"/>
              <a:t> has mostly successful launches in the </a:t>
            </a:r>
            <a:r>
              <a:rPr lang="en-GB" b="1" dirty="0"/>
              <a:t>3,000–6,000 kg</a:t>
            </a:r>
            <a:r>
              <a:rPr lang="en-GB" dirty="0"/>
              <a:t> range, indicating stable performance in moderate payloads.</a:t>
            </a:r>
          </a:p>
          <a:p>
            <a:pPr>
              <a:buNone/>
            </a:pPr>
            <a:r>
              <a:rPr lang="en-GB" b="1" dirty="0"/>
              <a:t>VAFB SLC 4E</a:t>
            </a:r>
            <a:r>
              <a:rPr lang="en-GB" dirty="0"/>
              <a:t> shows fewer launches overall, with payloads mainly between </a:t>
            </a:r>
            <a:r>
              <a:rPr lang="en-GB" b="1" dirty="0"/>
              <a:t>500–10,000 kg</a:t>
            </a:r>
            <a:r>
              <a:rPr lang="en-GB" dirty="0"/>
              <a:t>, and a fairly mixed outcome.</a:t>
            </a:r>
          </a:p>
          <a:p>
            <a:r>
              <a:rPr lang="en-GB" dirty="0"/>
              <a:t>Success is </a:t>
            </a:r>
            <a:r>
              <a:rPr lang="en-GB" b="1" dirty="0"/>
              <a:t>not strictly limited by payload mass</a:t>
            </a:r>
            <a:r>
              <a:rPr lang="en-GB" dirty="0"/>
              <a:t> — heavy payloads (even 15,600+ kg) still succeeded, showing the robustness of booster tech.</a:t>
            </a:r>
          </a:p>
          <a:p>
            <a:endParaRPr lang="en-GB" dirty="0"/>
          </a:p>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2947969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b="1" dirty="0"/>
              <a:t>100% Success Rate Orbits:</a:t>
            </a:r>
            <a:endParaRPr lang="en-GB" dirty="0"/>
          </a:p>
          <a:p>
            <a:pPr>
              <a:buFont typeface="Arial" panose="020B0604020202020204" pitchFamily="34" charset="0"/>
              <a:buChar char="•"/>
            </a:pPr>
            <a:r>
              <a:rPr lang="en-GB" dirty="0"/>
              <a:t>GEO, HEO, ES-L1, and SSO all show perfect success across recorded launches</a:t>
            </a:r>
          </a:p>
          <a:p>
            <a:pPr>
              <a:buFont typeface="Arial" panose="020B0604020202020204" pitchFamily="34" charset="0"/>
              <a:buChar char="•"/>
            </a:pPr>
            <a:r>
              <a:rPr lang="en-GB" dirty="0"/>
              <a:t>These may involve higher-priority or heavily planned missions</a:t>
            </a:r>
          </a:p>
          <a:p>
            <a:pPr>
              <a:buNone/>
            </a:pPr>
            <a:r>
              <a:rPr lang="en-GB" b="1" dirty="0"/>
              <a:t>Moderate Success Orbits:</a:t>
            </a:r>
            <a:endParaRPr lang="en-GB" dirty="0"/>
          </a:p>
          <a:p>
            <a:pPr>
              <a:buFont typeface="Arial" panose="020B0604020202020204" pitchFamily="34" charset="0"/>
              <a:buChar char="•"/>
            </a:pPr>
            <a:r>
              <a:rPr lang="en-GB" dirty="0"/>
              <a:t>LEO, MEO, and PO show success rates around 65–70%</a:t>
            </a:r>
          </a:p>
          <a:p>
            <a:pPr>
              <a:buFont typeface="Arial" panose="020B0604020202020204" pitchFamily="34" charset="0"/>
              <a:buChar char="•"/>
            </a:pPr>
            <a:r>
              <a:rPr lang="en-GB" dirty="0"/>
              <a:t>These may reflect earlier test launches or riskier payloads</a:t>
            </a:r>
          </a:p>
          <a:p>
            <a:pPr>
              <a:buNone/>
            </a:pPr>
            <a:r>
              <a:rPr lang="en-GB" b="1" dirty="0"/>
              <a:t>Lowest Success Rate:</a:t>
            </a:r>
            <a:endParaRPr lang="en-GB" dirty="0"/>
          </a:p>
          <a:p>
            <a:pPr>
              <a:buFont typeface="Arial" panose="020B0604020202020204" pitchFamily="34" charset="0"/>
              <a:buChar char="•"/>
            </a:pPr>
            <a:r>
              <a:rPr lang="en-GB" dirty="0"/>
              <a:t>GTO stands out with a success rate </a:t>
            </a:r>
            <a:r>
              <a:rPr lang="en-GB" b="1" dirty="0"/>
              <a:t>just over 50%</a:t>
            </a:r>
            <a:r>
              <a:rPr lang="en-GB" dirty="0"/>
              <a:t>, indicating it may have involved more challenging or experimental launches</a:t>
            </a:r>
          </a:p>
          <a:p>
            <a:r>
              <a:rPr lang="en-GB" b="1" dirty="0"/>
              <a:t>Overall Takeaway:</a:t>
            </a:r>
            <a:br>
              <a:rPr lang="en-GB" dirty="0"/>
            </a:br>
            <a:r>
              <a:rPr lang="en-GB" dirty="0"/>
              <a:t>Success appears orbit-dependent; higher orbits don't necessarily mean higher risk — planning, payload, and booster tech are also critical</a:t>
            </a:r>
          </a:p>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12367478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b="1" dirty="0"/>
              <a:t>Success Over Time:</a:t>
            </a:r>
            <a:r>
              <a:rPr lang="en-GB" dirty="0"/>
              <a:t> Later flight numbers show more orange (success), indicating improved reliability as the program matured.</a:t>
            </a:r>
          </a:p>
          <a:p>
            <a:pPr>
              <a:buNone/>
            </a:pPr>
            <a:r>
              <a:rPr lang="en-GB" b="1" dirty="0"/>
              <a:t>GTO and ISS orbits</a:t>
            </a:r>
            <a:r>
              <a:rPr lang="en-GB" dirty="0"/>
              <a:t> were targeted throughout the mission history, with improved success rates in later launches.</a:t>
            </a:r>
          </a:p>
          <a:p>
            <a:pPr>
              <a:buNone/>
            </a:pPr>
            <a:r>
              <a:rPr lang="en-GB" b="1" dirty="0"/>
              <a:t>Newer Orbits (e.g., SSO, VLEO):</a:t>
            </a:r>
            <a:r>
              <a:rPr lang="en-GB" dirty="0"/>
              <a:t> Appear primarily in higher flight numbers, often with successful outcomes — suggesting confidence in handling new orbital demands.</a:t>
            </a:r>
          </a:p>
          <a:p>
            <a:r>
              <a:rPr lang="en-GB" b="1" dirty="0"/>
              <a:t>LEO and ISS missions:</a:t>
            </a:r>
            <a:r>
              <a:rPr lang="en-GB" dirty="0"/>
              <a:t> Have a spread across the entire flight timeline, reflecting their central role in early SpaceX missions.</a:t>
            </a:r>
          </a:p>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8576649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b="1" dirty="0"/>
              <a:t>Success is common across most payload sizes and orbit types</a:t>
            </a:r>
            <a:r>
              <a:rPr lang="en-GB" dirty="0"/>
              <a:t>—especially beyond 3000 kg.</a:t>
            </a:r>
          </a:p>
          <a:p>
            <a:pPr>
              <a:buNone/>
            </a:pPr>
            <a:r>
              <a:rPr lang="en-GB" b="1" dirty="0"/>
              <a:t>GTO and VLEO</a:t>
            </a:r>
            <a:r>
              <a:rPr lang="en-GB" dirty="0"/>
              <a:t> show a wide range of payloads with mixed outcomes, while </a:t>
            </a:r>
            <a:r>
              <a:rPr lang="en-GB" b="1" dirty="0"/>
              <a:t>SSO, HEO, and ES-L1</a:t>
            </a:r>
            <a:r>
              <a:rPr lang="en-GB" dirty="0"/>
              <a:t> show consistently successful results regardless of weight.</a:t>
            </a:r>
          </a:p>
          <a:p>
            <a:pPr>
              <a:buNone/>
            </a:pPr>
            <a:r>
              <a:rPr lang="en-GB" dirty="0"/>
              <a:t>Very </a:t>
            </a:r>
            <a:r>
              <a:rPr lang="en-GB" b="1" dirty="0"/>
              <a:t>large payloads (&gt;10,000 kg)</a:t>
            </a:r>
            <a:r>
              <a:rPr lang="en-GB" dirty="0"/>
              <a:t>—especially in </a:t>
            </a:r>
            <a:r>
              <a:rPr lang="en-GB" b="1" dirty="0"/>
              <a:t>VLEO</a:t>
            </a:r>
            <a:r>
              <a:rPr lang="en-GB" dirty="0"/>
              <a:t>—were mostly successful, indicating robust booster performance.</a:t>
            </a:r>
          </a:p>
          <a:p>
            <a:r>
              <a:rPr lang="en-GB" b="1" dirty="0"/>
              <a:t>LEO and ISS missions</a:t>
            </a:r>
            <a:r>
              <a:rPr lang="en-GB" dirty="0"/>
              <a:t> carried smaller payloads, often with successful outcomes, reinforcing their role in testing and low-risk missions.</a:t>
            </a:r>
          </a:p>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6154072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b="1" dirty="0"/>
              <a:t>2010–2013:</a:t>
            </a:r>
            <a:r>
              <a:rPr lang="en-GB" dirty="0"/>
              <a:t> No successful launches — early phase with testing and failures</a:t>
            </a:r>
          </a:p>
          <a:p>
            <a:pPr>
              <a:buFont typeface="Arial" panose="020B0604020202020204" pitchFamily="34" charset="0"/>
              <a:buChar char="•"/>
            </a:pPr>
            <a:r>
              <a:rPr lang="en-GB" b="1" dirty="0"/>
              <a:t>2014–2016:</a:t>
            </a:r>
            <a:r>
              <a:rPr lang="en-GB" dirty="0"/>
              <a:t> Gradual improvements, reaching ~65% success by 2016</a:t>
            </a:r>
          </a:p>
          <a:p>
            <a:pPr>
              <a:buFont typeface="Arial" panose="020B0604020202020204" pitchFamily="34" charset="0"/>
              <a:buChar char="•"/>
            </a:pPr>
            <a:r>
              <a:rPr lang="en-GB" b="1" dirty="0"/>
              <a:t>2017–2020:</a:t>
            </a:r>
            <a:r>
              <a:rPr lang="en-GB" dirty="0"/>
              <a:t> Major reliability gains:</a:t>
            </a:r>
          </a:p>
          <a:p>
            <a:pPr marL="742950" lvl="1" indent="-285750">
              <a:buFont typeface="Arial" panose="020B0604020202020204" pitchFamily="34" charset="0"/>
              <a:buChar char="•"/>
            </a:pPr>
            <a:r>
              <a:rPr lang="en-GB" dirty="0"/>
              <a:t>2017 and 2019 had the </a:t>
            </a:r>
            <a:r>
              <a:rPr lang="en-GB" b="1" dirty="0"/>
              <a:t>highest success rates</a:t>
            </a:r>
            <a:r>
              <a:rPr lang="en-GB" dirty="0"/>
              <a:t> (~84% and ~91%)</a:t>
            </a:r>
          </a:p>
          <a:p>
            <a:pPr marL="742950" lvl="1" indent="-285750">
              <a:buFont typeface="Arial" panose="020B0604020202020204" pitchFamily="34" charset="0"/>
              <a:buChar char="•"/>
            </a:pPr>
            <a:r>
              <a:rPr lang="en-GB" dirty="0"/>
              <a:t>2018 dipped slightly, but bounced back in 2019</a:t>
            </a:r>
          </a:p>
          <a:p>
            <a:pPr marL="742950" lvl="1" indent="-285750">
              <a:buFont typeface="Arial" panose="020B0604020202020204" pitchFamily="34" charset="0"/>
              <a:buChar char="•"/>
            </a:pPr>
            <a:r>
              <a:rPr lang="en-GB" b="1" dirty="0"/>
              <a:t>2020 maintained high success</a:t>
            </a:r>
            <a:r>
              <a:rPr lang="en-GB" dirty="0"/>
              <a:t>, showing consistent performance</a:t>
            </a:r>
          </a:p>
          <a:p>
            <a:pPr>
              <a:buNone/>
            </a:pPr>
            <a:r>
              <a:rPr lang="en-GB" b="1" dirty="0"/>
              <a:t>🏁 Conclusion:</a:t>
            </a:r>
          </a:p>
          <a:p>
            <a:r>
              <a:rPr lang="en-GB" dirty="0"/>
              <a:t>This chart highlights SpaceX's strong learning curve — a company that evolved from trial-and-error launches to becoming a highly reliable space transportation provider by 2020.</a:t>
            </a:r>
          </a:p>
          <a:p>
            <a:endParaRPr lang="en-GB" dirty="0"/>
          </a:p>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15637509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These launch sites represent SpaceX's main operational hubs. Most launches occurred at </a:t>
            </a:r>
            <a:r>
              <a:rPr lang="en-GB" b="1" dirty="0"/>
              <a:t>CCAFS SLC 40</a:t>
            </a:r>
            <a:r>
              <a:rPr lang="en-GB" dirty="0"/>
              <a:t>, while </a:t>
            </a:r>
            <a:r>
              <a:rPr lang="en-GB" b="1" dirty="0"/>
              <a:t>KSC LC 39A</a:t>
            </a:r>
            <a:r>
              <a:rPr lang="en-GB" dirty="0"/>
              <a:t> was used for higher-profile missions. </a:t>
            </a:r>
            <a:r>
              <a:rPr lang="en-GB" b="1" dirty="0"/>
              <a:t>VAFB SLC 4E</a:t>
            </a:r>
            <a:r>
              <a:rPr lang="en-GB" dirty="0"/>
              <a:t> handled west coast launches. </a:t>
            </a:r>
            <a:r>
              <a:rPr lang="en-GB" b="1" dirty="0"/>
              <a:t>STLS</a:t>
            </a:r>
            <a:r>
              <a:rPr lang="en-GB" dirty="0"/>
              <a:t> is used for ground-based testing and simulation purposes.</a:t>
            </a:r>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4343522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query filters launch sites that </a:t>
            </a:r>
            <a:r>
              <a:rPr lang="en-GB" b="1" dirty="0"/>
              <a:t>begin with 'CCA'</a:t>
            </a:r>
            <a:r>
              <a:rPr lang="en-GB" dirty="0"/>
              <a:t>, corresponding to </a:t>
            </a:r>
            <a:r>
              <a:rPr lang="en-GB" b="1" dirty="0"/>
              <a:t>Cape Canaveral Air Force Station (CCAFS)</a:t>
            </a:r>
            <a:r>
              <a:rPr lang="en-GB" dirty="0"/>
              <a:t>. This is one of the </a:t>
            </a:r>
            <a:r>
              <a:rPr lang="en-GB" b="1" dirty="0"/>
              <a:t>primary SpaceX launch sites</a:t>
            </a:r>
            <a:r>
              <a:rPr lang="en-GB" dirty="0"/>
              <a:t>, used frequently for missions targeting geostationary and low Earth orbits.</a:t>
            </a:r>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1082256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b="1" dirty="0"/>
              <a:t>🔹 Project Background and Context</a:t>
            </a:r>
          </a:p>
          <a:p>
            <a:pPr>
              <a:buNone/>
            </a:pPr>
            <a:r>
              <a:rPr lang="en-GB" dirty="0"/>
              <a:t>SpaceX has transformed space exploration by increasing launch frequency and reducing costs. As the company continues to scale operations, understanding the factors that influence mission outcomes is crucial for improving performance and risk assessment. This project leverages historical SpaceX launch data to uncover patterns, optimize planning, and enable predictive insights using data science techniques.</a:t>
            </a:r>
          </a:p>
          <a:p>
            <a:pPr>
              <a:buNone/>
            </a:pPr>
            <a:r>
              <a:rPr lang="en-GB" b="1" dirty="0"/>
              <a:t>🔹 Problems You Want to Find Answers To</a:t>
            </a:r>
          </a:p>
          <a:p>
            <a:pPr>
              <a:buFont typeface="Arial" panose="020B0604020202020204" pitchFamily="34" charset="0"/>
              <a:buChar char="•"/>
            </a:pPr>
            <a:r>
              <a:rPr lang="en-GB" dirty="0"/>
              <a:t>What launch sites have the highest success rates?</a:t>
            </a:r>
          </a:p>
          <a:p>
            <a:pPr>
              <a:buFont typeface="Arial" panose="020B0604020202020204" pitchFamily="34" charset="0"/>
              <a:buChar char="•"/>
            </a:pPr>
            <a:r>
              <a:rPr lang="en-GB" dirty="0"/>
              <a:t>How do orbit type and payload mass affect launch outcomes?</a:t>
            </a:r>
          </a:p>
          <a:p>
            <a:pPr>
              <a:buFont typeface="Arial" panose="020B0604020202020204" pitchFamily="34" charset="0"/>
              <a:buChar char="•"/>
            </a:pPr>
            <a:r>
              <a:rPr lang="en-GB" dirty="0"/>
              <a:t>Can we accurately predict the success of a SpaceX launch using machine learning?</a:t>
            </a:r>
          </a:p>
          <a:p>
            <a:pPr>
              <a:buFont typeface="Arial" panose="020B0604020202020204" pitchFamily="34" charset="0"/>
              <a:buChar char="•"/>
            </a:pPr>
            <a:r>
              <a:rPr lang="en-GB" dirty="0"/>
              <a:t>What insights can interactive dashboards and maps provide for mission planning?</a:t>
            </a:r>
          </a:p>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19426498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query calculates the </a:t>
            </a:r>
            <a:r>
              <a:rPr lang="en-GB" b="1" dirty="0"/>
              <a:t>total payload mass</a:t>
            </a:r>
            <a:r>
              <a:rPr lang="en-GB" dirty="0"/>
              <a:t> (in kilograms) launched by boosters carrying missions for </a:t>
            </a:r>
            <a:r>
              <a:rPr lang="en-GB" b="1" dirty="0"/>
              <a:t>NASA</a:t>
            </a:r>
            <a:r>
              <a:rPr lang="en-GB" dirty="0"/>
              <a:t>. Using a LIKE '%NASA%' clause ensures we include all variations (e.g., NASA (CRS), NASA/ESA). The result shows that </a:t>
            </a:r>
            <a:r>
              <a:rPr lang="en-GB" b="1" dirty="0"/>
              <a:t>SpaceX has transported over 55,000 kg for NASA</a:t>
            </a:r>
            <a:r>
              <a:rPr lang="en-GB" dirty="0"/>
              <a:t>, confirming its key role in U.S. government space logistics</a:t>
            </a:r>
          </a:p>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40700354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successful Falcon 9 booster landing </a:t>
            </a:r>
            <a:r>
              <a:rPr lang="en-GB" b="1" dirty="0"/>
              <a:t>on a ground pad</a:t>
            </a:r>
            <a:r>
              <a:rPr lang="en-GB" dirty="0"/>
              <a:t> occurred on </a:t>
            </a:r>
            <a:r>
              <a:rPr lang="en-GB" b="1" dirty="0"/>
              <a:t>December 22, 2015</a:t>
            </a:r>
            <a:r>
              <a:rPr lang="en-GB" dirty="0"/>
              <a:t>. This historic mission marked a major breakthrough in rocket reusability, as it demonstrated SpaceX's ability to recover the first stage back on land after orbital launch—significantly reducing mission costs and setting the stage for future innovations in spaceflight.</a:t>
            </a:r>
          </a:p>
        </p:txBody>
      </p:sp>
      <p:sp>
        <p:nvSpPr>
          <p:cNvPr id="4" name="Slide Number Placeholder 3"/>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24062498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 the following </a:t>
            </a:r>
            <a:r>
              <a:rPr lang="en-GB" b="1" dirty="0"/>
              <a:t>boosters</a:t>
            </a:r>
            <a:r>
              <a:rPr lang="en-GB" dirty="0"/>
              <a:t> successfully landed on a </a:t>
            </a:r>
            <a:r>
              <a:rPr lang="en-GB" b="1" dirty="0"/>
              <a:t>drone ship</a:t>
            </a:r>
            <a:r>
              <a:rPr lang="en-GB" dirty="0"/>
              <a:t> and carried payloads between </a:t>
            </a:r>
            <a:r>
              <a:rPr lang="en-GB" b="1" dirty="0"/>
              <a:t>4000 and 6000 kg</a:t>
            </a:r>
            <a:r>
              <a:rPr lang="en-GB" dirty="0"/>
              <a:t>:</a:t>
            </a:r>
          </a:p>
          <a:p>
            <a:pPr>
              <a:buFont typeface="Arial" panose="020B0604020202020204" pitchFamily="34" charset="0"/>
              <a:buChar char="•"/>
            </a:pPr>
            <a:r>
              <a:rPr lang="en-GB" b="1" dirty="0"/>
              <a:t>F9 FT B1022</a:t>
            </a:r>
            <a:endParaRPr lang="en-GB" dirty="0"/>
          </a:p>
          <a:p>
            <a:pPr>
              <a:buFont typeface="Arial" panose="020B0604020202020204" pitchFamily="34" charset="0"/>
              <a:buChar char="•"/>
            </a:pPr>
            <a:r>
              <a:rPr lang="en-GB" b="1" dirty="0"/>
              <a:t>F9 FT B1026</a:t>
            </a:r>
            <a:endParaRPr lang="en-GB" dirty="0"/>
          </a:p>
          <a:p>
            <a:pPr>
              <a:buFont typeface="Arial" panose="020B0604020202020204" pitchFamily="34" charset="0"/>
              <a:buChar char="•"/>
            </a:pPr>
            <a:r>
              <a:rPr lang="en-GB" b="1" dirty="0"/>
              <a:t>F9 FT B1021.2</a:t>
            </a:r>
            <a:endParaRPr lang="en-GB" dirty="0"/>
          </a:p>
          <a:p>
            <a:pPr>
              <a:buFont typeface="Arial" panose="020B0604020202020204" pitchFamily="34" charset="0"/>
              <a:buChar char="•"/>
            </a:pPr>
            <a:r>
              <a:rPr lang="en-GB" b="1" dirty="0"/>
              <a:t>F9 FT B1031.2</a:t>
            </a: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5989393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query likely used the </a:t>
            </a:r>
            <a:r>
              <a:rPr lang="en-GB" dirty="0" err="1"/>
              <a:t>value_counts</a:t>
            </a:r>
            <a:r>
              <a:rPr lang="en-GB" dirty="0"/>
              <a:t>() function on the </a:t>
            </a:r>
            <a:r>
              <a:rPr lang="en-GB" dirty="0" err="1"/>
              <a:t>Mission_Outcome</a:t>
            </a:r>
            <a:r>
              <a:rPr lang="en-GB" dirty="0"/>
              <a:t> column from the dataset to count each unique mission result. The outcome indicates that SpaceX missions have a very high success rate, with only </a:t>
            </a:r>
            <a:r>
              <a:rPr lang="en-GB" b="1" dirty="0"/>
              <a:t>1 failure</a:t>
            </a:r>
            <a:r>
              <a:rPr lang="en-GB" dirty="0"/>
              <a:t> out of </a:t>
            </a:r>
            <a:r>
              <a:rPr lang="en-GB" b="1" dirty="0"/>
              <a:t>101 missions</a:t>
            </a:r>
            <a:r>
              <a:rPr lang="en-GB" dirty="0"/>
              <a:t>, which translates to a </a:t>
            </a:r>
            <a:r>
              <a:rPr lang="en-GB" b="1" dirty="0"/>
              <a:t>success rate of ~99%</a:t>
            </a:r>
            <a:r>
              <a:rPr lang="en-GB" dirty="0"/>
              <a:t> — a strong indicator of reliability and improvement in their launch system.</a:t>
            </a:r>
          </a:p>
        </p:txBody>
      </p:sp>
      <p:sp>
        <p:nvSpPr>
          <p:cNvPr id="4" name="Slide Number Placeholder 3"/>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3604405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dirty="0"/>
              <a:t>The result is a </a:t>
            </a:r>
            <a:r>
              <a:rPr lang="en-GB" b="1" dirty="0"/>
              <a:t>NumPy array</a:t>
            </a:r>
            <a:r>
              <a:rPr lang="en-GB" dirty="0"/>
              <a:t> of </a:t>
            </a:r>
            <a:r>
              <a:rPr lang="en-GB" b="1" dirty="0"/>
              <a:t>12 booster versions</a:t>
            </a:r>
            <a:r>
              <a:rPr lang="en-GB" dirty="0"/>
              <a:t> that all launched missions with the </a:t>
            </a:r>
            <a:r>
              <a:rPr lang="en-GB" b="1" dirty="0"/>
              <a:t>same maximum payload weight</a:t>
            </a:r>
            <a:r>
              <a:rPr lang="en-GB" dirty="0"/>
              <a:t>. These booster names are strings that follow SpaceX's naming convention (e.g., F9 B5 B1048.4), where:</a:t>
            </a:r>
          </a:p>
          <a:p>
            <a:pPr>
              <a:buFont typeface="Arial" panose="020B0604020202020204" pitchFamily="34" charset="0"/>
              <a:buNone/>
            </a:pPr>
            <a:r>
              <a:rPr lang="en-GB" dirty="0"/>
              <a:t>F9 = Falcon 9 rocket</a:t>
            </a:r>
          </a:p>
          <a:p>
            <a:pPr>
              <a:buFont typeface="Arial" panose="020B0604020202020204" pitchFamily="34" charset="0"/>
              <a:buNone/>
            </a:pPr>
            <a:r>
              <a:rPr lang="en-GB" dirty="0"/>
              <a:t>B5 = Block 5 version of the rocket</a:t>
            </a:r>
          </a:p>
          <a:p>
            <a:pPr>
              <a:buFont typeface="Arial" panose="020B0604020202020204" pitchFamily="34" charset="0"/>
              <a:buNone/>
            </a:pPr>
            <a:r>
              <a:rPr lang="en-GB" dirty="0"/>
              <a:t>B1048.4 = specific booster ID and flight number (e.g., 4th flight of booster B1048)</a:t>
            </a:r>
          </a:p>
          <a:p>
            <a:pPr marL="0" indent="0">
              <a:buFont typeface="Arial" panose="020B0604020202020204" pitchFamily="34" charset="0"/>
              <a:buNone/>
            </a:pPr>
            <a:r>
              <a:rPr lang="en-GB" b="1" dirty="0"/>
              <a:t>🧠 Why multiple boosters?</a:t>
            </a:r>
          </a:p>
          <a:p>
            <a:pPr marL="0" indent="0">
              <a:buFont typeface="Arial" panose="020B0604020202020204" pitchFamily="34" charset="0"/>
              <a:buNone/>
            </a:pPr>
            <a:r>
              <a:rPr lang="en-GB" dirty="0"/>
              <a:t>This means </a:t>
            </a:r>
            <a:r>
              <a:rPr lang="en-GB" b="1" dirty="0"/>
              <a:t>the same maximum payload weight was carried by different boosters</a:t>
            </a:r>
            <a:r>
              <a:rPr lang="en-GB" dirty="0"/>
              <a:t> in </a:t>
            </a:r>
            <a:r>
              <a:rPr lang="en-GB" b="1" dirty="0"/>
              <a:t>different missions</a:t>
            </a:r>
            <a:r>
              <a:rPr lang="en-GB" dirty="0"/>
              <a:t>—likely when launching similar or identical satellites, or conducting high-capacity missions with similarly equipped rockets.</a:t>
            </a:r>
          </a:p>
          <a:p>
            <a:pPr marL="0" indent="0">
              <a:buFont typeface="Arial" panose="020B0604020202020204" pitchFamily="34" charset="0"/>
              <a:buNone/>
            </a:pPr>
            <a:r>
              <a:rPr lang="en-GB" b="1" dirty="0"/>
              <a:t>✅ Business Insight:</a:t>
            </a:r>
          </a:p>
          <a:p>
            <a:pPr>
              <a:buFont typeface="Arial" panose="020B0604020202020204" pitchFamily="34" charset="0"/>
              <a:buNone/>
            </a:pPr>
            <a:r>
              <a:rPr lang="en-GB" dirty="0"/>
              <a:t>SpaceX has </a:t>
            </a:r>
            <a:r>
              <a:rPr lang="en-GB" b="1" dirty="0"/>
              <a:t>multiple reliable boosters</a:t>
            </a:r>
            <a:r>
              <a:rPr lang="en-GB" dirty="0"/>
              <a:t> capable of handling their </a:t>
            </a:r>
            <a:r>
              <a:rPr lang="en-GB" b="1" dirty="0"/>
              <a:t>heaviest payloads</a:t>
            </a:r>
            <a:r>
              <a:rPr lang="en-GB" dirty="0"/>
              <a:t>, showing strong performance and reusability of Falcon 9 Block 5.</a:t>
            </a:r>
          </a:p>
          <a:p>
            <a:pPr>
              <a:buFont typeface="Arial" panose="020B0604020202020204" pitchFamily="34" charset="0"/>
              <a:buNone/>
            </a:pPr>
            <a:r>
              <a:rPr lang="en-GB" dirty="0"/>
              <a:t>The reuse of booster IDs like B1049 and B1051 across flights (e.g., B1049.4, B1049.5, B1049.7) confirms </a:t>
            </a:r>
            <a:r>
              <a:rPr lang="en-GB" b="1" dirty="0"/>
              <a:t>successful re-flights</a:t>
            </a:r>
            <a:r>
              <a:rPr lang="en-GB" dirty="0"/>
              <a:t> of the same hardware—a key cost-saving strategy.</a:t>
            </a:r>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2944078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Both failed attempts happened at the </a:t>
            </a:r>
            <a:r>
              <a:rPr lang="en-GB" b="1" dirty="0"/>
              <a:t>CCAFS LC-40</a:t>
            </a:r>
            <a:r>
              <a:rPr lang="en-GB" dirty="0"/>
              <a:t> launch site.</a:t>
            </a:r>
          </a:p>
          <a:p>
            <a:pPr>
              <a:buNone/>
            </a:pPr>
            <a:r>
              <a:rPr lang="en-GB" dirty="0"/>
              <a:t>The </a:t>
            </a:r>
            <a:r>
              <a:rPr lang="en-GB" b="1" dirty="0"/>
              <a:t>booster version used</a:t>
            </a:r>
            <a:r>
              <a:rPr lang="en-GB" dirty="0"/>
              <a:t> in both failures was </a:t>
            </a:r>
            <a:r>
              <a:rPr lang="en-GB" b="1" dirty="0"/>
              <a:t>F9 v1.1</a:t>
            </a:r>
            <a:r>
              <a:rPr lang="en-GB" dirty="0"/>
              <a:t>, but with different booster IDs.</a:t>
            </a:r>
          </a:p>
          <a:p>
            <a:r>
              <a:rPr lang="en-GB" dirty="0"/>
              <a:t>This suggests early challenges SpaceX faced with drone ship landings in 2015, likely during the experimental phase of reusability.</a:t>
            </a:r>
          </a:p>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27438560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This query filters records from the </a:t>
            </a:r>
            <a:r>
              <a:rPr lang="en-GB" b="1" dirty="0"/>
              <a:t>SpaceX dataset</a:t>
            </a:r>
            <a:r>
              <a:rPr lang="en-GB" dirty="0"/>
              <a:t> to include only those between </a:t>
            </a:r>
            <a:r>
              <a:rPr lang="en-GB" b="1" dirty="0"/>
              <a:t>June 4, 2010, and March 20, 2017</a:t>
            </a:r>
            <a:r>
              <a:rPr lang="en-GB" dirty="0"/>
              <a:t>, and only includes landings that:</a:t>
            </a:r>
          </a:p>
          <a:p>
            <a:pPr>
              <a:buFont typeface="Arial" panose="020B0604020202020204" pitchFamily="34" charset="0"/>
              <a:buChar char="•"/>
            </a:pPr>
            <a:r>
              <a:rPr lang="en-GB" b="1" dirty="0"/>
              <a:t>Succeeded on ground pad</a:t>
            </a:r>
            <a:endParaRPr lang="en-GB" dirty="0"/>
          </a:p>
          <a:p>
            <a:pPr>
              <a:buFont typeface="Arial" panose="020B0604020202020204" pitchFamily="34" charset="0"/>
              <a:buChar char="•"/>
            </a:pPr>
            <a:r>
              <a:rPr lang="en-GB" b="1" dirty="0"/>
              <a:t>Failed on drone ship</a:t>
            </a:r>
            <a:endParaRPr lang="en-GB" dirty="0"/>
          </a:p>
          <a:p>
            <a:pPr>
              <a:buNone/>
            </a:pPr>
            <a:r>
              <a:rPr lang="en-GB" dirty="0"/>
              <a:t>It then:</a:t>
            </a:r>
          </a:p>
          <a:p>
            <a:pPr>
              <a:buFont typeface="Arial" panose="020B0604020202020204" pitchFamily="34" charset="0"/>
              <a:buChar char="•"/>
            </a:pPr>
            <a:r>
              <a:rPr lang="en-GB" b="1" dirty="0"/>
              <a:t>Counts</a:t>
            </a:r>
            <a:r>
              <a:rPr lang="en-GB" dirty="0"/>
              <a:t> how many times each of these outcomes occurred</a:t>
            </a:r>
          </a:p>
          <a:p>
            <a:pPr>
              <a:buFont typeface="Arial" panose="020B0604020202020204" pitchFamily="34" charset="0"/>
              <a:buChar char="•"/>
            </a:pPr>
            <a:r>
              <a:rPr lang="en-GB" b="1" dirty="0"/>
              <a:t>Groups</a:t>
            </a:r>
            <a:r>
              <a:rPr lang="en-GB" dirty="0"/>
              <a:t> the results by outcome type</a:t>
            </a:r>
          </a:p>
          <a:p>
            <a:pPr>
              <a:buFont typeface="Arial" panose="020B0604020202020204" pitchFamily="34" charset="0"/>
              <a:buChar char="•"/>
            </a:pPr>
            <a:r>
              <a:rPr lang="en-GB" b="1" dirty="0"/>
              <a:t>Sorts</a:t>
            </a:r>
            <a:r>
              <a:rPr lang="en-GB" dirty="0"/>
              <a:t> them in </a:t>
            </a:r>
            <a:r>
              <a:rPr lang="en-GB" b="1" dirty="0"/>
              <a:t>descending order</a:t>
            </a:r>
            <a:r>
              <a:rPr lang="en-GB" dirty="0"/>
              <a:t> based on the count</a:t>
            </a:r>
          </a:p>
          <a:p>
            <a:pPr>
              <a:buNone/>
            </a:pPr>
            <a:r>
              <a:rPr lang="en-GB" b="1" dirty="0"/>
              <a:t>💡 Key Insights:</a:t>
            </a:r>
          </a:p>
          <a:p>
            <a:pPr>
              <a:buFont typeface="Arial" panose="020B0604020202020204" pitchFamily="34" charset="0"/>
              <a:buChar char="•"/>
            </a:pPr>
            <a:r>
              <a:rPr lang="en-GB" dirty="0"/>
              <a:t>Helps compare SpaceX's landing performance between </a:t>
            </a:r>
            <a:r>
              <a:rPr lang="en-GB" b="1" dirty="0"/>
              <a:t>drone ships</a:t>
            </a:r>
            <a:r>
              <a:rPr lang="en-GB" dirty="0"/>
              <a:t> and </a:t>
            </a:r>
            <a:r>
              <a:rPr lang="en-GB" b="1" dirty="0"/>
              <a:t>ground pads</a:t>
            </a:r>
            <a:r>
              <a:rPr lang="en-GB" dirty="0"/>
              <a:t> in early mission years.</a:t>
            </a:r>
          </a:p>
          <a:p>
            <a:pPr>
              <a:buFont typeface="Arial" panose="020B0604020202020204" pitchFamily="34" charset="0"/>
              <a:buChar char="•"/>
            </a:pPr>
            <a:r>
              <a:rPr lang="en-GB" dirty="0"/>
              <a:t>This period includes </a:t>
            </a:r>
            <a:r>
              <a:rPr lang="en-GB" b="1" dirty="0"/>
              <a:t>early reusability attempts</a:t>
            </a:r>
            <a:r>
              <a:rPr lang="en-GB" dirty="0"/>
              <a:t>, so you might see more failures on drone ships as the technology was still being tested.</a:t>
            </a:r>
          </a:p>
          <a:p>
            <a:pPr>
              <a:buFont typeface="Arial" panose="020B0604020202020204" pitchFamily="34" charset="0"/>
              <a:buChar char="•"/>
            </a:pPr>
            <a:r>
              <a:rPr lang="en-GB" dirty="0"/>
              <a:t>If Success (ground pad) has a higher count, it may indicate that ground landings were more reliable during this timeframe.</a:t>
            </a:r>
          </a:p>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34</a:t>
            </a:fld>
            <a:endParaRPr lang="en-US"/>
          </a:p>
        </p:txBody>
      </p:sp>
    </p:spTree>
    <p:extLst>
      <p:ext uri="{BB962C8B-B14F-4D97-AF65-F5344CB8AC3E}">
        <p14:creationId xmlns:p14="http://schemas.microsoft.com/office/powerpoint/2010/main" val="7331964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The above Folium map displays the geographical locations of all four major SpaceX launch sites within the United States:</a:t>
            </a:r>
          </a:p>
          <a:p>
            <a:pPr>
              <a:buFont typeface="Arial" panose="020B0604020202020204" pitchFamily="34" charset="0"/>
              <a:buChar char="•"/>
            </a:pPr>
            <a:r>
              <a:rPr lang="en-GB" b="1" dirty="0"/>
              <a:t>CCAFS SLC 40 (Cape Canaveral Space Launch Complex 40)</a:t>
            </a:r>
            <a:r>
              <a:rPr lang="en-GB" dirty="0"/>
              <a:t> – Florida</a:t>
            </a:r>
          </a:p>
          <a:p>
            <a:pPr>
              <a:buFont typeface="Arial" panose="020B0604020202020204" pitchFamily="34" charset="0"/>
              <a:buChar char="•"/>
            </a:pPr>
            <a:r>
              <a:rPr lang="en-GB" b="1" dirty="0"/>
              <a:t>KSC LC 39A (Kennedy Space </a:t>
            </a:r>
            <a:r>
              <a:rPr lang="en-GB" b="1" dirty="0" err="1"/>
              <a:t>Center</a:t>
            </a:r>
            <a:r>
              <a:rPr lang="en-GB" b="1" dirty="0"/>
              <a:t> Launch Complex 39A)</a:t>
            </a:r>
            <a:r>
              <a:rPr lang="en-GB" dirty="0"/>
              <a:t> – Florida</a:t>
            </a:r>
          </a:p>
          <a:p>
            <a:pPr>
              <a:buFont typeface="Arial" panose="020B0604020202020204" pitchFamily="34" charset="0"/>
              <a:buChar char="•"/>
            </a:pPr>
            <a:r>
              <a:rPr lang="en-GB" b="1" dirty="0"/>
              <a:t>VAFB SLC 4E (Vandenberg Air Force Base Space Launch Complex 4E)</a:t>
            </a:r>
            <a:r>
              <a:rPr lang="en-GB" dirty="0"/>
              <a:t> – California</a:t>
            </a:r>
          </a:p>
          <a:p>
            <a:pPr>
              <a:buFont typeface="Arial" panose="020B0604020202020204" pitchFamily="34" charset="0"/>
              <a:buChar char="•"/>
            </a:pPr>
            <a:r>
              <a:rPr lang="en-GB" b="1" dirty="0"/>
              <a:t>CCAFS (Cape Canaveral Air Force Station)</a:t>
            </a:r>
            <a:r>
              <a:rPr lang="en-GB" dirty="0"/>
              <a:t> – Florida (general site)</a:t>
            </a:r>
          </a:p>
          <a:p>
            <a:pPr>
              <a:buNone/>
            </a:pPr>
            <a:r>
              <a:rPr lang="en-GB" b="1" dirty="0"/>
              <a:t>Key Insights:</a:t>
            </a:r>
          </a:p>
          <a:p>
            <a:pPr>
              <a:buFont typeface="Arial" panose="020B0604020202020204" pitchFamily="34" charset="0"/>
              <a:buChar char="•"/>
            </a:pPr>
            <a:r>
              <a:rPr lang="en-GB" b="1" dirty="0"/>
              <a:t>Clustering in Florida</a:t>
            </a:r>
            <a:r>
              <a:rPr lang="en-GB" dirty="0"/>
              <a:t>: Three of the launch sites are concentrated on the eastern coast of Florida. This location is strategically </a:t>
            </a:r>
            <a:r>
              <a:rPr lang="en-GB" dirty="0" err="1"/>
              <a:t>favorable</a:t>
            </a:r>
            <a:r>
              <a:rPr lang="en-GB" dirty="0"/>
              <a:t> due to its proximity to the equator, which allows rockets to benefit from the Earth’s rotational velocity for orbital launches.</a:t>
            </a:r>
          </a:p>
          <a:p>
            <a:pPr>
              <a:buFont typeface="Arial" panose="020B0604020202020204" pitchFamily="34" charset="0"/>
              <a:buChar char="•"/>
            </a:pPr>
            <a:r>
              <a:rPr lang="en-GB" b="1" dirty="0"/>
              <a:t>VAFB in California</a:t>
            </a:r>
            <a:r>
              <a:rPr lang="en-GB" dirty="0"/>
              <a:t>: The west coast site (VAFB SLC 4E) is used for polar and sun-synchronous orbits, offering a complementary trajectory to the east coast launches.</a:t>
            </a:r>
          </a:p>
          <a:p>
            <a:pPr>
              <a:buFont typeface="Arial" panose="020B0604020202020204" pitchFamily="34" charset="0"/>
              <a:buChar char="•"/>
            </a:pPr>
            <a:r>
              <a:rPr lang="en-GB" b="1" dirty="0"/>
              <a:t>Interactive Tool</a:t>
            </a:r>
            <a:r>
              <a:rPr lang="en-GB" dirty="0"/>
              <a:t>: This map provides an interactive and spatially intuitive overview of where SpaceX launches originate from, which is essential when </a:t>
            </a:r>
            <a:r>
              <a:rPr lang="en-GB" dirty="0" err="1"/>
              <a:t>analyzing</a:t>
            </a:r>
            <a:r>
              <a:rPr lang="en-GB" dirty="0"/>
              <a:t> launch patterns, trajectories, or risk zones</a:t>
            </a:r>
          </a:p>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10366278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F8919-82D4-B297-AD49-BB10060FE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DE8D2E-43A4-1886-C8C2-A9A65590D1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2C2CFF-0478-639F-CB2B-7D52F938A78C}"/>
              </a:ext>
            </a:extLst>
          </p:cNvPr>
          <p:cNvSpPr>
            <a:spLocks noGrp="1"/>
          </p:cNvSpPr>
          <p:nvPr>
            <p:ph type="body" idx="1"/>
          </p:nvPr>
        </p:nvSpPr>
        <p:spPr/>
        <p:txBody>
          <a:bodyPr/>
          <a:lstStyle/>
          <a:p>
            <a:pPr>
              <a:buNone/>
            </a:pPr>
            <a:r>
              <a:rPr lang="en-GB" dirty="0"/>
              <a:t>The above Folium map displays the geographical locations of all four major SpaceX launch sites within the United States:</a:t>
            </a:r>
          </a:p>
          <a:p>
            <a:pPr>
              <a:buFont typeface="Arial" panose="020B0604020202020204" pitchFamily="34" charset="0"/>
              <a:buChar char="•"/>
            </a:pPr>
            <a:r>
              <a:rPr lang="en-GB" b="1" dirty="0"/>
              <a:t>CCAFS SLC 40 (Cape Canaveral Space Launch Complex 40)</a:t>
            </a:r>
            <a:r>
              <a:rPr lang="en-GB" dirty="0"/>
              <a:t> – Florida</a:t>
            </a:r>
          </a:p>
          <a:p>
            <a:pPr>
              <a:buFont typeface="Arial" panose="020B0604020202020204" pitchFamily="34" charset="0"/>
              <a:buChar char="•"/>
            </a:pPr>
            <a:r>
              <a:rPr lang="en-GB" b="1" dirty="0"/>
              <a:t>KSC LC 39A (Kennedy Space </a:t>
            </a:r>
            <a:r>
              <a:rPr lang="en-GB" b="1" dirty="0" err="1"/>
              <a:t>Center</a:t>
            </a:r>
            <a:r>
              <a:rPr lang="en-GB" b="1" dirty="0"/>
              <a:t> Launch Complex 39A)</a:t>
            </a:r>
            <a:r>
              <a:rPr lang="en-GB" dirty="0"/>
              <a:t> – Florida</a:t>
            </a:r>
          </a:p>
          <a:p>
            <a:pPr>
              <a:buFont typeface="Arial" panose="020B0604020202020204" pitchFamily="34" charset="0"/>
              <a:buChar char="•"/>
            </a:pPr>
            <a:r>
              <a:rPr lang="en-GB" b="1" dirty="0"/>
              <a:t>VAFB SLC 4E (Vandenberg Air Force Base Space Launch Complex 4E)</a:t>
            </a:r>
            <a:r>
              <a:rPr lang="en-GB" dirty="0"/>
              <a:t> – California</a:t>
            </a:r>
          </a:p>
          <a:p>
            <a:pPr>
              <a:buFont typeface="Arial" panose="020B0604020202020204" pitchFamily="34" charset="0"/>
              <a:buChar char="•"/>
            </a:pPr>
            <a:r>
              <a:rPr lang="en-GB" b="1" dirty="0"/>
              <a:t>CCAFS (Cape Canaveral Air Force Station)</a:t>
            </a:r>
            <a:r>
              <a:rPr lang="en-GB" dirty="0"/>
              <a:t> – Florida (general site)</a:t>
            </a:r>
          </a:p>
          <a:p>
            <a:pPr>
              <a:buNone/>
            </a:pPr>
            <a:r>
              <a:rPr lang="en-GB" b="1" dirty="0"/>
              <a:t>Key Insights:</a:t>
            </a:r>
          </a:p>
          <a:p>
            <a:pPr>
              <a:buFont typeface="Arial" panose="020B0604020202020204" pitchFamily="34" charset="0"/>
              <a:buChar char="•"/>
            </a:pPr>
            <a:r>
              <a:rPr lang="en-GB" b="1" dirty="0"/>
              <a:t>Clustering in Florida</a:t>
            </a:r>
            <a:r>
              <a:rPr lang="en-GB" dirty="0"/>
              <a:t>: Three of the launch sites are concentrated on the eastern coast of Florida. This location is strategically </a:t>
            </a:r>
            <a:r>
              <a:rPr lang="en-GB" dirty="0" err="1"/>
              <a:t>favorable</a:t>
            </a:r>
            <a:r>
              <a:rPr lang="en-GB" dirty="0"/>
              <a:t> due to its proximity to the equator, which allows rockets to benefit from the Earth’s rotational velocity for orbital launches.</a:t>
            </a:r>
          </a:p>
          <a:p>
            <a:pPr>
              <a:buFont typeface="Arial" panose="020B0604020202020204" pitchFamily="34" charset="0"/>
              <a:buChar char="•"/>
            </a:pPr>
            <a:r>
              <a:rPr lang="en-GB" b="1" dirty="0"/>
              <a:t>VAFB in California</a:t>
            </a:r>
            <a:r>
              <a:rPr lang="en-GB" dirty="0"/>
              <a:t>: The west coast site (VAFB SLC 4E) is used for polar and sun-synchronous orbits, offering a complementary trajectory to the east coast launches.</a:t>
            </a:r>
          </a:p>
          <a:p>
            <a:pPr>
              <a:buFont typeface="Arial" panose="020B0604020202020204" pitchFamily="34" charset="0"/>
              <a:buChar char="•"/>
            </a:pPr>
            <a:r>
              <a:rPr lang="en-GB" b="1" dirty="0"/>
              <a:t>Interactive Tool</a:t>
            </a:r>
            <a:r>
              <a:rPr lang="en-GB" dirty="0"/>
              <a:t>: This map provides an interactive and spatially intuitive overview of where SpaceX launches originate from, which is essential when </a:t>
            </a:r>
            <a:r>
              <a:rPr lang="en-GB" dirty="0" err="1"/>
              <a:t>analyzing</a:t>
            </a:r>
            <a:r>
              <a:rPr lang="en-GB" dirty="0"/>
              <a:t> launch patterns, trajectories, or risk zones</a:t>
            </a:r>
          </a:p>
          <a:p>
            <a:endParaRPr lang="en-GB" dirty="0"/>
          </a:p>
        </p:txBody>
      </p:sp>
      <p:sp>
        <p:nvSpPr>
          <p:cNvPr id="4" name="Slide Number Placeholder 3">
            <a:extLst>
              <a:ext uri="{FF2B5EF4-FFF2-40B4-BE49-F238E27FC236}">
                <a16:creationId xmlns:a16="http://schemas.microsoft.com/office/drawing/2014/main" id="{A8DA1EC8-DD24-60BF-F4BF-15C2168E41D9}"/>
              </a:ext>
            </a:extLst>
          </p:cNvPr>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4176780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The chart displays the accuracy of four models: Logistic Regression, Support Vector Machine (SVM), Decision Tree, and K-Nearest </a:t>
            </a:r>
            <a:r>
              <a:rPr lang="en-GB" dirty="0" err="1"/>
              <a:t>Neighbors</a:t>
            </a:r>
            <a:r>
              <a:rPr lang="en-GB" dirty="0"/>
              <a:t> (KNN).</a:t>
            </a:r>
          </a:p>
          <a:p>
            <a:pPr>
              <a:buFont typeface="Arial" panose="020B0604020202020204" pitchFamily="34" charset="0"/>
              <a:buChar char="•"/>
            </a:pPr>
            <a:r>
              <a:rPr lang="en-GB" b="1" dirty="0"/>
              <a:t>Logistic Regression</a:t>
            </a:r>
            <a:r>
              <a:rPr lang="en-GB" dirty="0"/>
              <a:t> has the highest classification accuracy at </a:t>
            </a:r>
            <a:r>
              <a:rPr lang="en-GB" b="1" dirty="0"/>
              <a:t>84%</a:t>
            </a:r>
            <a:r>
              <a:rPr lang="en-GB" dirty="0"/>
              <a:t>, shown in </a:t>
            </a:r>
            <a:r>
              <a:rPr lang="en-GB" b="1" dirty="0"/>
              <a:t>green</a:t>
            </a:r>
            <a:r>
              <a:rPr lang="en-GB" dirty="0"/>
              <a:t>.</a:t>
            </a:r>
          </a:p>
          <a:p>
            <a:pPr>
              <a:buFont typeface="Arial" panose="020B0604020202020204" pitchFamily="34" charset="0"/>
              <a:buChar char="•"/>
            </a:pPr>
            <a:r>
              <a:rPr lang="en-GB" dirty="0"/>
              <a:t>The rest (SVM, Decision Tree, KNN) are shown in </a:t>
            </a:r>
            <a:r>
              <a:rPr lang="en-GB" b="1" dirty="0"/>
              <a:t>grey</a:t>
            </a:r>
            <a:r>
              <a:rPr lang="en-GB" dirty="0"/>
              <a:t>, with accuracies ranging from </a:t>
            </a:r>
            <a:r>
              <a:rPr lang="en-GB" b="1" dirty="0"/>
              <a:t>77% to 83%</a:t>
            </a:r>
            <a:r>
              <a:rPr lang="en-GB" dirty="0"/>
              <a:t>.</a:t>
            </a:r>
          </a:p>
          <a:p>
            <a:pPr>
              <a:buNone/>
            </a:pPr>
            <a:r>
              <a:rPr lang="en-GB" b="1" dirty="0"/>
              <a:t>✅ Key Insight:</a:t>
            </a:r>
          </a:p>
          <a:p>
            <a:r>
              <a:rPr lang="en-GB" b="1" dirty="0"/>
              <a:t>Logistic Regression outperformed all other models</a:t>
            </a:r>
            <a:r>
              <a:rPr lang="en-GB" dirty="0"/>
              <a:t> in terms of accuracy and would be the preferred model for this classification task based on performance alone</a:t>
            </a:r>
          </a:p>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198166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b="1" dirty="0"/>
              <a:t>Data Collection Methodology</a:t>
            </a:r>
          </a:p>
          <a:p>
            <a:pPr>
              <a:buFont typeface="Arial" panose="020B0604020202020204" pitchFamily="34" charset="0"/>
              <a:buChar char="•"/>
            </a:pPr>
            <a:r>
              <a:rPr lang="en-GB" dirty="0"/>
              <a:t>Data was collected from two primary sources:</a:t>
            </a:r>
          </a:p>
          <a:p>
            <a:pPr marL="742950" lvl="1" indent="-285750">
              <a:buFont typeface="Arial" panose="020B0604020202020204" pitchFamily="34" charset="0"/>
              <a:buChar char="•"/>
            </a:pPr>
            <a:r>
              <a:rPr lang="en-GB" dirty="0"/>
              <a:t>The SpaceX Launches API using requests and </a:t>
            </a:r>
            <a:r>
              <a:rPr lang="en-GB" dirty="0" err="1"/>
              <a:t>pd.json_normalize</a:t>
            </a:r>
            <a:endParaRPr lang="en-GB" dirty="0"/>
          </a:p>
          <a:p>
            <a:pPr marL="742950" lvl="1" indent="-285750">
              <a:buFont typeface="Arial" panose="020B0604020202020204" pitchFamily="34" charset="0"/>
              <a:buChar char="•"/>
            </a:pPr>
            <a:r>
              <a:rPr lang="en-GB" dirty="0"/>
              <a:t>Wikipedia’s Falcon 9 launch table using </a:t>
            </a:r>
            <a:r>
              <a:rPr lang="en-GB" dirty="0" err="1"/>
              <a:t>BeautifulSoup</a:t>
            </a:r>
            <a:r>
              <a:rPr lang="en-GB" dirty="0"/>
              <a:t> for web scraping</a:t>
            </a:r>
          </a:p>
          <a:p>
            <a:pPr>
              <a:buFont typeface="Arial" panose="020B0604020202020204" pitchFamily="34" charset="0"/>
              <a:buChar char="•"/>
            </a:pPr>
            <a:r>
              <a:rPr lang="en-GB" dirty="0"/>
              <a:t>The datasets were merged for richer analysis by matching launch dates and IDs</a:t>
            </a:r>
          </a:p>
          <a:p>
            <a:pPr>
              <a:buNone/>
            </a:pPr>
            <a:r>
              <a:rPr lang="en-GB" b="1" dirty="0"/>
              <a:t>🔹 Data Wrangling</a:t>
            </a:r>
          </a:p>
          <a:p>
            <a:pPr>
              <a:buFont typeface="Arial" panose="020B0604020202020204" pitchFamily="34" charset="0"/>
              <a:buChar char="•"/>
            </a:pPr>
            <a:r>
              <a:rPr lang="en-GB" dirty="0"/>
              <a:t>Removed irrelevant or missing columns</a:t>
            </a:r>
          </a:p>
          <a:p>
            <a:pPr>
              <a:buFont typeface="Arial" panose="020B0604020202020204" pitchFamily="34" charset="0"/>
              <a:buChar char="•"/>
            </a:pPr>
            <a:r>
              <a:rPr lang="en-GB" dirty="0"/>
              <a:t>Converted datetime columns to proper formats</a:t>
            </a:r>
          </a:p>
          <a:p>
            <a:pPr>
              <a:buFont typeface="Arial" panose="020B0604020202020204" pitchFamily="34" charset="0"/>
              <a:buChar char="•"/>
            </a:pPr>
            <a:r>
              <a:rPr lang="en-GB" dirty="0"/>
              <a:t>Standardized column names</a:t>
            </a:r>
          </a:p>
          <a:p>
            <a:pPr>
              <a:buFont typeface="Arial" panose="020B0604020202020204" pitchFamily="34" charset="0"/>
              <a:buChar char="•"/>
            </a:pPr>
            <a:r>
              <a:rPr lang="en-GB" dirty="0"/>
              <a:t>Created new derived features like year, success flags, and booster categories</a:t>
            </a:r>
          </a:p>
          <a:p>
            <a:pPr>
              <a:buNone/>
            </a:pPr>
            <a:r>
              <a:rPr lang="en-GB" b="1" dirty="0"/>
              <a:t>🔹 Exploratory Data Analysis (EDA)</a:t>
            </a:r>
          </a:p>
          <a:p>
            <a:pPr>
              <a:buFont typeface="Arial" panose="020B0604020202020204" pitchFamily="34" charset="0"/>
              <a:buChar char="•"/>
            </a:pPr>
            <a:r>
              <a:rPr lang="en-GB" dirty="0"/>
              <a:t>Used SQL to answer questions such as:</a:t>
            </a:r>
          </a:p>
          <a:p>
            <a:pPr marL="742950" lvl="1" indent="-285750">
              <a:buFont typeface="Arial" panose="020B0604020202020204" pitchFamily="34" charset="0"/>
              <a:buChar char="•"/>
            </a:pPr>
            <a:r>
              <a:rPr lang="en-GB" dirty="0"/>
              <a:t>Total and average payloads by agency</a:t>
            </a:r>
          </a:p>
          <a:p>
            <a:pPr marL="742950" lvl="1" indent="-285750">
              <a:buFont typeface="Arial" panose="020B0604020202020204" pitchFamily="34" charset="0"/>
              <a:buChar char="•"/>
            </a:pPr>
            <a:r>
              <a:rPr lang="en-GB" dirty="0"/>
              <a:t>Most common booster versions</a:t>
            </a:r>
          </a:p>
          <a:p>
            <a:pPr marL="742950" lvl="1" indent="-285750">
              <a:buFont typeface="Arial" panose="020B0604020202020204" pitchFamily="34" charset="0"/>
              <a:buChar char="•"/>
            </a:pPr>
            <a:r>
              <a:rPr lang="en-GB" dirty="0"/>
              <a:t>Sites with highest success rates</a:t>
            </a:r>
          </a:p>
          <a:p>
            <a:pPr>
              <a:buFont typeface="Arial" panose="020B0604020202020204" pitchFamily="34" charset="0"/>
              <a:buChar char="•"/>
            </a:pPr>
            <a:r>
              <a:rPr lang="en-GB" dirty="0"/>
              <a:t>Created visualizations to explore trends like:</a:t>
            </a:r>
          </a:p>
          <a:p>
            <a:pPr marL="742950" lvl="1" indent="-285750">
              <a:buFont typeface="Arial" panose="020B0604020202020204" pitchFamily="34" charset="0"/>
              <a:buChar char="•"/>
            </a:pPr>
            <a:r>
              <a:rPr lang="en-GB" dirty="0"/>
              <a:t>Payload vs. Orbit success</a:t>
            </a:r>
          </a:p>
          <a:p>
            <a:pPr marL="742950" lvl="1" indent="-285750">
              <a:buFont typeface="Arial" panose="020B0604020202020204" pitchFamily="34" charset="0"/>
              <a:buChar char="•"/>
            </a:pPr>
            <a:r>
              <a:rPr lang="en-GB" dirty="0"/>
              <a:t>Flight Number vs. Launch Outcome</a:t>
            </a:r>
          </a:p>
          <a:p>
            <a:pPr marL="742950" lvl="1" indent="-285750">
              <a:buFont typeface="Arial" panose="020B0604020202020204" pitchFamily="34" charset="0"/>
              <a:buChar char="•"/>
            </a:pPr>
            <a:r>
              <a:rPr lang="en-GB" dirty="0"/>
              <a:t>Yearly success rate trends</a:t>
            </a:r>
          </a:p>
          <a:p>
            <a:pPr>
              <a:buNone/>
            </a:pPr>
            <a:r>
              <a:rPr lang="en-GB" b="1" dirty="0"/>
              <a:t>🔹 Interactive Visual Analytics</a:t>
            </a:r>
          </a:p>
          <a:p>
            <a:pPr>
              <a:buFont typeface="Arial" panose="020B0604020202020204" pitchFamily="34" charset="0"/>
              <a:buChar char="•"/>
            </a:pPr>
            <a:r>
              <a:rPr lang="en-GB" dirty="0"/>
              <a:t>Created </a:t>
            </a:r>
            <a:r>
              <a:rPr lang="en-GB" b="1" dirty="0"/>
              <a:t>Folium maps</a:t>
            </a:r>
            <a:r>
              <a:rPr lang="en-GB" dirty="0"/>
              <a:t> to:</a:t>
            </a:r>
          </a:p>
          <a:p>
            <a:pPr marL="742950" lvl="1" indent="-285750">
              <a:buFont typeface="Arial" panose="020B0604020202020204" pitchFamily="34" charset="0"/>
              <a:buChar char="•"/>
            </a:pPr>
            <a:r>
              <a:rPr lang="en-GB" dirty="0"/>
              <a:t>Display all launch sites globally</a:t>
            </a:r>
          </a:p>
          <a:p>
            <a:pPr marL="742950" lvl="1" indent="-285750">
              <a:buFont typeface="Arial" panose="020B0604020202020204" pitchFamily="34" charset="0"/>
              <a:buChar char="•"/>
            </a:pPr>
            <a:r>
              <a:rPr lang="en-GB" dirty="0"/>
              <a:t>Highlight outcomes (success/failure) with color-coded markers</a:t>
            </a:r>
          </a:p>
          <a:p>
            <a:pPr>
              <a:buFont typeface="Arial" panose="020B0604020202020204" pitchFamily="34" charset="0"/>
              <a:buChar char="•"/>
            </a:pPr>
            <a:r>
              <a:rPr lang="en-GB" dirty="0"/>
              <a:t>Built a </a:t>
            </a:r>
            <a:r>
              <a:rPr lang="en-GB" b="1" dirty="0" err="1"/>
              <a:t>Plotly</a:t>
            </a:r>
            <a:r>
              <a:rPr lang="en-GB" b="1" dirty="0"/>
              <a:t> Dash app</a:t>
            </a:r>
            <a:r>
              <a:rPr lang="en-GB" dirty="0"/>
              <a:t> with:</a:t>
            </a:r>
          </a:p>
          <a:p>
            <a:pPr marL="742950" lvl="1" indent="-285750">
              <a:buFont typeface="Arial" panose="020B0604020202020204" pitchFamily="34" charset="0"/>
              <a:buChar char="•"/>
            </a:pPr>
            <a:r>
              <a:rPr lang="en-GB" dirty="0"/>
              <a:t>Pie charts for site success rates</a:t>
            </a:r>
          </a:p>
          <a:p>
            <a:pPr marL="742950" lvl="1" indent="-285750">
              <a:buFont typeface="Arial" panose="020B0604020202020204" pitchFamily="34" charset="0"/>
              <a:buChar char="•"/>
            </a:pPr>
            <a:r>
              <a:rPr lang="en-GB" dirty="0"/>
              <a:t>Scatter plots showing payload vs. outcome by site</a:t>
            </a:r>
          </a:p>
          <a:p>
            <a:pPr>
              <a:buNone/>
            </a:pPr>
            <a:r>
              <a:rPr lang="en-GB" b="1" dirty="0"/>
              <a:t>🔹 Predictive Analysis (Classification Models)</a:t>
            </a:r>
          </a:p>
          <a:p>
            <a:pPr>
              <a:buFont typeface="Arial" panose="020B0604020202020204" pitchFamily="34" charset="0"/>
              <a:buChar char="•"/>
            </a:pPr>
            <a:r>
              <a:rPr lang="en-GB" dirty="0"/>
              <a:t>Built and compared four classification models:</a:t>
            </a:r>
          </a:p>
          <a:p>
            <a:pPr marL="742950" lvl="1" indent="-285750">
              <a:buFont typeface="Arial" panose="020B0604020202020204" pitchFamily="34" charset="0"/>
              <a:buChar char="•"/>
            </a:pPr>
            <a:r>
              <a:rPr lang="en-GB" dirty="0"/>
              <a:t>Logistic Regression</a:t>
            </a:r>
          </a:p>
          <a:p>
            <a:pPr marL="742950" lvl="1" indent="-285750">
              <a:buFont typeface="Arial" panose="020B0604020202020204" pitchFamily="34" charset="0"/>
              <a:buChar char="•"/>
            </a:pPr>
            <a:r>
              <a:rPr lang="en-GB" dirty="0"/>
              <a:t>Support Vector Machine</a:t>
            </a:r>
          </a:p>
          <a:p>
            <a:pPr marL="742950" lvl="1" indent="-285750">
              <a:buFont typeface="Arial" panose="020B0604020202020204" pitchFamily="34" charset="0"/>
              <a:buChar char="•"/>
            </a:pPr>
            <a:r>
              <a:rPr lang="en-GB" dirty="0"/>
              <a:t>K-Nearest </a:t>
            </a:r>
            <a:r>
              <a:rPr lang="en-GB" dirty="0" err="1"/>
              <a:t>Neighbors</a:t>
            </a:r>
            <a:endParaRPr lang="en-GB" dirty="0"/>
          </a:p>
          <a:p>
            <a:pPr marL="742950" lvl="1" indent="-285750">
              <a:buFont typeface="Arial" panose="020B0604020202020204" pitchFamily="34" charset="0"/>
              <a:buChar char="•"/>
            </a:pPr>
            <a:r>
              <a:rPr lang="en-GB" dirty="0"/>
              <a:t>Decision Tree</a:t>
            </a:r>
          </a:p>
          <a:p>
            <a:pPr>
              <a:buFont typeface="Arial" panose="020B0604020202020204" pitchFamily="34" charset="0"/>
              <a:buChar char="•"/>
            </a:pPr>
            <a:r>
              <a:rPr lang="en-GB" dirty="0"/>
              <a:t>Evaluated using accuracy, precision, recall, and confusion matrix</a:t>
            </a:r>
          </a:p>
          <a:p>
            <a:pPr>
              <a:buFont typeface="Arial" panose="020B0604020202020204" pitchFamily="34" charset="0"/>
              <a:buChar char="•"/>
            </a:pPr>
            <a:r>
              <a:rPr lang="en-GB" dirty="0"/>
              <a:t>The best model achieved </a:t>
            </a:r>
            <a:r>
              <a:rPr lang="en-GB" b="1" dirty="0"/>
              <a:t>93.33% accuracy</a:t>
            </a:r>
            <a:r>
              <a:rPr lang="en-GB" dirty="0"/>
              <a:t> on test data</a:t>
            </a:r>
          </a:p>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2429702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This project demonstrated how </a:t>
            </a:r>
            <a:r>
              <a:rPr lang="en-GB" b="1" dirty="0"/>
              <a:t>data science techniques</a:t>
            </a:r>
            <a:r>
              <a:rPr lang="en-GB" dirty="0"/>
              <a:t> can extract insights and build predictive models using real-world aerospace data.</a:t>
            </a:r>
          </a:p>
          <a:p>
            <a:pPr>
              <a:buNone/>
            </a:pPr>
            <a:r>
              <a:rPr lang="en-GB" dirty="0"/>
              <a:t>Through </a:t>
            </a:r>
            <a:r>
              <a:rPr lang="en-GB" b="1" dirty="0"/>
              <a:t>API data collection</a:t>
            </a:r>
            <a:r>
              <a:rPr lang="en-GB" dirty="0"/>
              <a:t>, </a:t>
            </a:r>
            <a:r>
              <a:rPr lang="en-GB" b="1" dirty="0"/>
              <a:t>web scraping</a:t>
            </a:r>
            <a:r>
              <a:rPr lang="en-GB" dirty="0"/>
              <a:t>, and </a:t>
            </a:r>
            <a:r>
              <a:rPr lang="en-GB" b="1" dirty="0"/>
              <a:t>data wrangling</a:t>
            </a:r>
            <a:r>
              <a:rPr lang="en-GB" dirty="0"/>
              <a:t>, we constructed a clean and enriched dataset covering SpaceX missions.</a:t>
            </a:r>
          </a:p>
          <a:p>
            <a:pPr>
              <a:buNone/>
            </a:pPr>
            <a:r>
              <a:rPr lang="en-GB" dirty="0"/>
              <a:t>Exploratory analysis using </a:t>
            </a:r>
            <a:r>
              <a:rPr lang="en-GB" b="1" dirty="0"/>
              <a:t>SQL and visualizations</a:t>
            </a:r>
            <a:r>
              <a:rPr lang="en-GB" dirty="0"/>
              <a:t> revealed patterns in success rates by </a:t>
            </a:r>
            <a:r>
              <a:rPr lang="en-GB" b="1" dirty="0"/>
              <a:t>launch site</a:t>
            </a:r>
            <a:r>
              <a:rPr lang="en-GB" dirty="0"/>
              <a:t>, </a:t>
            </a:r>
            <a:r>
              <a:rPr lang="en-GB" b="1" dirty="0"/>
              <a:t>orbit type</a:t>
            </a:r>
            <a:r>
              <a:rPr lang="en-GB" dirty="0"/>
              <a:t>, and </a:t>
            </a:r>
            <a:r>
              <a:rPr lang="en-GB" b="1" dirty="0"/>
              <a:t>payload mass</a:t>
            </a:r>
            <a:r>
              <a:rPr lang="en-GB" dirty="0"/>
              <a:t>.</a:t>
            </a:r>
          </a:p>
          <a:p>
            <a:pPr>
              <a:buNone/>
            </a:pPr>
            <a:r>
              <a:rPr lang="en-GB" b="1" dirty="0"/>
              <a:t>Interactive tools</a:t>
            </a:r>
            <a:r>
              <a:rPr lang="en-GB" dirty="0"/>
              <a:t> like </a:t>
            </a:r>
            <a:r>
              <a:rPr lang="en-GB" b="1" dirty="0"/>
              <a:t>Folium</a:t>
            </a:r>
            <a:r>
              <a:rPr lang="en-GB" dirty="0"/>
              <a:t> and </a:t>
            </a:r>
            <a:r>
              <a:rPr lang="en-GB" b="1" dirty="0" err="1"/>
              <a:t>Plotly</a:t>
            </a:r>
            <a:r>
              <a:rPr lang="en-GB" b="1" dirty="0"/>
              <a:t> Dash</a:t>
            </a:r>
            <a:r>
              <a:rPr lang="en-GB" dirty="0"/>
              <a:t> brought geographic and operational insights to life.</a:t>
            </a:r>
          </a:p>
          <a:p>
            <a:pPr>
              <a:buNone/>
            </a:pPr>
            <a:r>
              <a:rPr lang="en-GB" dirty="0"/>
              <a:t>Multiple machine learning models were trained and evaluated, with the </a:t>
            </a:r>
            <a:r>
              <a:rPr lang="en-GB" b="1" dirty="0"/>
              <a:t>Decision Tree model achieving the highest accuracy (93.33%)</a:t>
            </a:r>
            <a:r>
              <a:rPr lang="en-GB" dirty="0"/>
              <a:t>.</a:t>
            </a:r>
          </a:p>
          <a:p>
            <a:r>
              <a:rPr lang="en-GB" dirty="0"/>
              <a:t>These findings support SpaceX’s goal of reliable, reusable launch systems a</a:t>
            </a:r>
          </a:p>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12295490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15A26-F1F3-C3C8-B7B6-128C68C273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F4C5F5-FBCE-EAB1-ED33-AAFBA11298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478949-4334-2A34-1249-443E58DCD91F}"/>
              </a:ext>
            </a:extLst>
          </p:cNvPr>
          <p:cNvSpPr>
            <a:spLocks noGrp="1"/>
          </p:cNvSpPr>
          <p:nvPr>
            <p:ph type="body" idx="1"/>
          </p:nvPr>
        </p:nvSpPr>
        <p:spPr/>
        <p:txBody>
          <a:bodyPr/>
          <a:lstStyle/>
          <a:p>
            <a:pPr>
              <a:buNone/>
            </a:pPr>
            <a:r>
              <a:rPr lang="en-GB" b="1" dirty="0"/>
              <a:t>Data Collection Methodology</a:t>
            </a:r>
          </a:p>
          <a:p>
            <a:pPr>
              <a:buFont typeface="Arial" panose="020B0604020202020204" pitchFamily="34" charset="0"/>
              <a:buChar char="•"/>
            </a:pPr>
            <a:r>
              <a:rPr lang="en-GB" dirty="0"/>
              <a:t>Data was collected from two primary sources:</a:t>
            </a:r>
          </a:p>
          <a:p>
            <a:pPr marL="742950" lvl="1" indent="-285750">
              <a:buFont typeface="Arial" panose="020B0604020202020204" pitchFamily="34" charset="0"/>
              <a:buChar char="•"/>
            </a:pPr>
            <a:r>
              <a:rPr lang="en-GB" dirty="0"/>
              <a:t>The SpaceX Launches API using requests and </a:t>
            </a:r>
            <a:r>
              <a:rPr lang="en-GB" dirty="0" err="1"/>
              <a:t>pd.json_normalize</a:t>
            </a:r>
            <a:endParaRPr lang="en-GB" dirty="0"/>
          </a:p>
          <a:p>
            <a:pPr marL="742950" lvl="1" indent="-285750">
              <a:buFont typeface="Arial" panose="020B0604020202020204" pitchFamily="34" charset="0"/>
              <a:buChar char="•"/>
            </a:pPr>
            <a:r>
              <a:rPr lang="en-GB" dirty="0"/>
              <a:t>Wikipedia’s Falcon 9 launch table using </a:t>
            </a:r>
            <a:r>
              <a:rPr lang="en-GB" dirty="0" err="1"/>
              <a:t>BeautifulSoup</a:t>
            </a:r>
            <a:r>
              <a:rPr lang="en-GB" dirty="0"/>
              <a:t> for web scraping</a:t>
            </a:r>
          </a:p>
          <a:p>
            <a:pPr>
              <a:buFont typeface="Arial" panose="020B0604020202020204" pitchFamily="34" charset="0"/>
              <a:buChar char="•"/>
            </a:pPr>
            <a:r>
              <a:rPr lang="en-GB" dirty="0"/>
              <a:t>The datasets were merged for richer analysis by matching launch dates and IDs</a:t>
            </a:r>
          </a:p>
          <a:p>
            <a:pPr>
              <a:buNone/>
            </a:pPr>
            <a:r>
              <a:rPr lang="en-GB" b="1" dirty="0"/>
              <a:t>🔹 Data Wrangling</a:t>
            </a:r>
          </a:p>
          <a:p>
            <a:pPr>
              <a:buFont typeface="Arial" panose="020B0604020202020204" pitchFamily="34" charset="0"/>
              <a:buChar char="•"/>
            </a:pPr>
            <a:r>
              <a:rPr lang="en-GB" dirty="0"/>
              <a:t>Removed irrelevant or missing columns</a:t>
            </a:r>
          </a:p>
          <a:p>
            <a:pPr>
              <a:buFont typeface="Arial" panose="020B0604020202020204" pitchFamily="34" charset="0"/>
              <a:buChar char="•"/>
            </a:pPr>
            <a:r>
              <a:rPr lang="en-GB" dirty="0"/>
              <a:t>Converted datetime columns to proper formats</a:t>
            </a:r>
          </a:p>
          <a:p>
            <a:pPr>
              <a:buFont typeface="Arial" panose="020B0604020202020204" pitchFamily="34" charset="0"/>
              <a:buChar char="•"/>
            </a:pPr>
            <a:r>
              <a:rPr lang="en-GB" dirty="0"/>
              <a:t>Standardized column names</a:t>
            </a:r>
          </a:p>
          <a:p>
            <a:pPr>
              <a:buFont typeface="Arial" panose="020B0604020202020204" pitchFamily="34" charset="0"/>
              <a:buChar char="•"/>
            </a:pPr>
            <a:r>
              <a:rPr lang="en-GB" dirty="0"/>
              <a:t>Created new derived features like year, success flags, and booster categories</a:t>
            </a:r>
          </a:p>
          <a:p>
            <a:pPr>
              <a:buNone/>
            </a:pPr>
            <a:r>
              <a:rPr lang="en-GB" b="1" dirty="0"/>
              <a:t>🔹 Exploratory Data Analysis (EDA)</a:t>
            </a:r>
          </a:p>
          <a:p>
            <a:pPr>
              <a:buFont typeface="Arial" panose="020B0604020202020204" pitchFamily="34" charset="0"/>
              <a:buChar char="•"/>
            </a:pPr>
            <a:r>
              <a:rPr lang="en-GB" dirty="0"/>
              <a:t>Used SQL to answer questions such as:</a:t>
            </a:r>
          </a:p>
          <a:p>
            <a:pPr marL="742950" lvl="1" indent="-285750">
              <a:buFont typeface="Arial" panose="020B0604020202020204" pitchFamily="34" charset="0"/>
              <a:buChar char="•"/>
            </a:pPr>
            <a:r>
              <a:rPr lang="en-GB" dirty="0"/>
              <a:t>Total and average payloads by agency</a:t>
            </a:r>
          </a:p>
          <a:p>
            <a:pPr marL="742950" lvl="1" indent="-285750">
              <a:buFont typeface="Arial" panose="020B0604020202020204" pitchFamily="34" charset="0"/>
              <a:buChar char="•"/>
            </a:pPr>
            <a:r>
              <a:rPr lang="en-GB" dirty="0"/>
              <a:t>Most common booster versions</a:t>
            </a:r>
          </a:p>
          <a:p>
            <a:pPr marL="742950" lvl="1" indent="-285750">
              <a:buFont typeface="Arial" panose="020B0604020202020204" pitchFamily="34" charset="0"/>
              <a:buChar char="•"/>
            </a:pPr>
            <a:r>
              <a:rPr lang="en-GB" dirty="0"/>
              <a:t>Sites with highest success rates</a:t>
            </a:r>
          </a:p>
          <a:p>
            <a:pPr>
              <a:buFont typeface="Arial" panose="020B0604020202020204" pitchFamily="34" charset="0"/>
              <a:buChar char="•"/>
            </a:pPr>
            <a:r>
              <a:rPr lang="en-GB" dirty="0"/>
              <a:t>Created visualizations to explore trends like:</a:t>
            </a:r>
          </a:p>
          <a:p>
            <a:pPr marL="742950" lvl="1" indent="-285750">
              <a:buFont typeface="Arial" panose="020B0604020202020204" pitchFamily="34" charset="0"/>
              <a:buChar char="•"/>
            </a:pPr>
            <a:r>
              <a:rPr lang="en-GB" dirty="0"/>
              <a:t>Payload vs. Orbit success</a:t>
            </a:r>
          </a:p>
          <a:p>
            <a:pPr marL="742950" lvl="1" indent="-285750">
              <a:buFont typeface="Arial" panose="020B0604020202020204" pitchFamily="34" charset="0"/>
              <a:buChar char="•"/>
            </a:pPr>
            <a:r>
              <a:rPr lang="en-GB" dirty="0"/>
              <a:t>Flight Number vs. Launch Outcome</a:t>
            </a:r>
          </a:p>
          <a:p>
            <a:pPr marL="742950" lvl="1" indent="-285750">
              <a:buFont typeface="Arial" panose="020B0604020202020204" pitchFamily="34" charset="0"/>
              <a:buChar char="•"/>
            </a:pPr>
            <a:r>
              <a:rPr lang="en-GB" dirty="0"/>
              <a:t>Yearly success rate trends</a:t>
            </a:r>
          </a:p>
          <a:p>
            <a:pPr>
              <a:buNone/>
            </a:pPr>
            <a:r>
              <a:rPr lang="en-GB" b="1" dirty="0"/>
              <a:t>🔹 Interactive Visual Analytics</a:t>
            </a:r>
          </a:p>
          <a:p>
            <a:pPr>
              <a:buFont typeface="Arial" panose="020B0604020202020204" pitchFamily="34" charset="0"/>
              <a:buChar char="•"/>
            </a:pPr>
            <a:r>
              <a:rPr lang="en-GB" dirty="0"/>
              <a:t>Created </a:t>
            </a:r>
            <a:r>
              <a:rPr lang="en-GB" b="1" dirty="0"/>
              <a:t>Folium maps</a:t>
            </a:r>
            <a:r>
              <a:rPr lang="en-GB" dirty="0"/>
              <a:t> to:</a:t>
            </a:r>
          </a:p>
          <a:p>
            <a:pPr marL="742950" lvl="1" indent="-285750">
              <a:buFont typeface="Arial" panose="020B0604020202020204" pitchFamily="34" charset="0"/>
              <a:buChar char="•"/>
            </a:pPr>
            <a:r>
              <a:rPr lang="en-GB" dirty="0"/>
              <a:t>Display all launch sites globally</a:t>
            </a:r>
          </a:p>
          <a:p>
            <a:pPr marL="742950" lvl="1" indent="-285750">
              <a:buFont typeface="Arial" panose="020B0604020202020204" pitchFamily="34" charset="0"/>
              <a:buChar char="•"/>
            </a:pPr>
            <a:r>
              <a:rPr lang="en-GB" dirty="0"/>
              <a:t>Highlight outcomes (success/failure) with color-coded markers</a:t>
            </a:r>
          </a:p>
          <a:p>
            <a:pPr>
              <a:buFont typeface="Arial" panose="020B0604020202020204" pitchFamily="34" charset="0"/>
              <a:buChar char="•"/>
            </a:pPr>
            <a:r>
              <a:rPr lang="en-GB" dirty="0"/>
              <a:t>Built a </a:t>
            </a:r>
            <a:r>
              <a:rPr lang="en-GB" b="1" dirty="0" err="1"/>
              <a:t>Plotly</a:t>
            </a:r>
            <a:r>
              <a:rPr lang="en-GB" b="1" dirty="0"/>
              <a:t> Dash app</a:t>
            </a:r>
            <a:r>
              <a:rPr lang="en-GB" dirty="0"/>
              <a:t> with:</a:t>
            </a:r>
          </a:p>
          <a:p>
            <a:pPr marL="742950" lvl="1" indent="-285750">
              <a:buFont typeface="Arial" panose="020B0604020202020204" pitchFamily="34" charset="0"/>
              <a:buChar char="•"/>
            </a:pPr>
            <a:r>
              <a:rPr lang="en-GB" dirty="0"/>
              <a:t>Pie charts for site success rates</a:t>
            </a:r>
          </a:p>
          <a:p>
            <a:pPr marL="742950" lvl="1" indent="-285750">
              <a:buFont typeface="Arial" panose="020B0604020202020204" pitchFamily="34" charset="0"/>
              <a:buChar char="•"/>
            </a:pPr>
            <a:r>
              <a:rPr lang="en-GB" dirty="0"/>
              <a:t>Scatter plots showing payload vs. outcome by site</a:t>
            </a:r>
          </a:p>
          <a:p>
            <a:pPr>
              <a:buNone/>
            </a:pPr>
            <a:r>
              <a:rPr lang="en-GB" b="1" dirty="0"/>
              <a:t>🔹 Predictive Analysis (Classification Models)</a:t>
            </a:r>
          </a:p>
          <a:p>
            <a:pPr>
              <a:buFont typeface="Arial" panose="020B0604020202020204" pitchFamily="34" charset="0"/>
              <a:buChar char="•"/>
            </a:pPr>
            <a:r>
              <a:rPr lang="en-GB" dirty="0"/>
              <a:t>Built and compared four classification models:</a:t>
            </a:r>
          </a:p>
          <a:p>
            <a:pPr marL="742950" lvl="1" indent="-285750">
              <a:buFont typeface="Arial" panose="020B0604020202020204" pitchFamily="34" charset="0"/>
              <a:buChar char="•"/>
            </a:pPr>
            <a:r>
              <a:rPr lang="en-GB" dirty="0"/>
              <a:t>Logistic Regression</a:t>
            </a:r>
          </a:p>
          <a:p>
            <a:pPr marL="742950" lvl="1" indent="-285750">
              <a:buFont typeface="Arial" panose="020B0604020202020204" pitchFamily="34" charset="0"/>
              <a:buChar char="•"/>
            </a:pPr>
            <a:r>
              <a:rPr lang="en-GB" dirty="0"/>
              <a:t>Support Vector Machine</a:t>
            </a:r>
          </a:p>
          <a:p>
            <a:pPr marL="742950" lvl="1" indent="-285750">
              <a:buFont typeface="Arial" panose="020B0604020202020204" pitchFamily="34" charset="0"/>
              <a:buChar char="•"/>
            </a:pPr>
            <a:r>
              <a:rPr lang="en-GB" dirty="0"/>
              <a:t>K-Nearest </a:t>
            </a:r>
            <a:r>
              <a:rPr lang="en-GB" dirty="0" err="1"/>
              <a:t>Neighbors</a:t>
            </a:r>
            <a:endParaRPr lang="en-GB" dirty="0"/>
          </a:p>
          <a:p>
            <a:pPr marL="742950" lvl="1" indent="-285750">
              <a:buFont typeface="Arial" panose="020B0604020202020204" pitchFamily="34" charset="0"/>
              <a:buChar char="•"/>
            </a:pPr>
            <a:r>
              <a:rPr lang="en-GB" dirty="0"/>
              <a:t>Decision Tree</a:t>
            </a:r>
          </a:p>
          <a:p>
            <a:pPr>
              <a:buFont typeface="Arial" panose="020B0604020202020204" pitchFamily="34" charset="0"/>
              <a:buChar char="•"/>
            </a:pPr>
            <a:r>
              <a:rPr lang="en-GB" dirty="0"/>
              <a:t>Evaluated using accuracy, precision, recall, and confusion matrix</a:t>
            </a:r>
          </a:p>
          <a:p>
            <a:pPr>
              <a:buFont typeface="Arial" panose="020B0604020202020204" pitchFamily="34" charset="0"/>
              <a:buChar char="•"/>
            </a:pPr>
            <a:r>
              <a:rPr lang="en-GB" dirty="0"/>
              <a:t>The best model achieved </a:t>
            </a:r>
            <a:r>
              <a:rPr lang="en-GB" b="1" dirty="0"/>
              <a:t>93.33% accuracy</a:t>
            </a:r>
            <a:r>
              <a:rPr lang="en-GB" dirty="0"/>
              <a:t> on test data</a:t>
            </a:r>
          </a:p>
          <a:p>
            <a:pPr marL="0" indent="0">
              <a:buNone/>
            </a:pPr>
            <a:endParaRPr lang="en-US" dirty="0"/>
          </a:p>
        </p:txBody>
      </p:sp>
      <p:sp>
        <p:nvSpPr>
          <p:cNvPr id="4" name="Slide Number Placeholder 3">
            <a:extLst>
              <a:ext uri="{FF2B5EF4-FFF2-40B4-BE49-F238E27FC236}">
                <a16:creationId xmlns:a16="http://schemas.microsoft.com/office/drawing/2014/main" id="{55C82786-F5A7-18C3-34FE-AC0FF74A78D1}"/>
              </a:ext>
            </a:extLst>
          </p:cNvPr>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480284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5F5C8-32DB-F71B-8675-941C67811E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4555BA-AF71-7A9A-6545-D23F43AAB0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D519F3-88EC-5ADA-BFEE-465BCB0B32AC}"/>
              </a:ext>
            </a:extLst>
          </p:cNvPr>
          <p:cNvSpPr>
            <a:spLocks noGrp="1"/>
          </p:cNvSpPr>
          <p:nvPr>
            <p:ph type="body" idx="1"/>
          </p:nvPr>
        </p:nvSpPr>
        <p:spPr/>
        <p:txBody>
          <a:bodyPr/>
          <a:lstStyle/>
          <a:p>
            <a:pPr>
              <a:buNone/>
            </a:pPr>
            <a:r>
              <a:rPr lang="en-GB" b="1" dirty="0"/>
              <a:t>Data Collection Methodology</a:t>
            </a:r>
          </a:p>
          <a:p>
            <a:pPr>
              <a:buFont typeface="Arial" panose="020B0604020202020204" pitchFamily="34" charset="0"/>
              <a:buChar char="•"/>
            </a:pPr>
            <a:r>
              <a:rPr lang="en-GB" dirty="0"/>
              <a:t>Data was collected from two primary sources:</a:t>
            </a:r>
          </a:p>
          <a:p>
            <a:pPr marL="742950" lvl="1" indent="-285750">
              <a:buFont typeface="Arial" panose="020B0604020202020204" pitchFamily="34" charset="0"/>
              <a:buChar char="•"/>
            </a:pPr>
            <a:r>
              <a:rPr lang="en-GB" dirty="0"/>
              <a:t>The SpaceX Launches API using requests and </a:t>
            </a:r>
            <a:r>
              <a:rPr lang="en-GB" dirty="0" err="1"/>
              <a:t>pd.json_normalize</a:t>
            </a:r>
            <a:endParaRPr lang="en-GB" dirty="0"/>
          </a:p>
          <a:p>
            <a:pPr marL="742950" lvl="1" indent="-285750">
              <a:buFont typeface="Arial" panose="020B0604020202020204" pitchFamily="34" charset="0"/>
              <a:buChar char="•"/>
            </a:pPr>
            <a:r>
              <a:rPr lang="en-GB" dirty="0"/>
              <a:t>Wikipedia’s Falcon 9 launch table using </a:t>
            </a:r>
            <a:r>
              <a:rPr lang="en-GB" dirty="0" err="1"/>
              <a:t>BeautifulSoup</a:t>
            </a:r>
            <a:r>
              <a:rPr lang="en-GB" dirty="0"/>
              <a:t> for web scraping</a:t>
            </a:r>
          </a:p>
          <a:p>
            <a:pPr>
              <a:buFont typeface="Arial" panose="020B0604020202020204" pitchFamily="34" charset="0"/>
              <a:buChar char="•"/>
            </a:pPr>
            <a:r>
              <a:rPr lang="en-GB" dirty="0"/>
              <a:t>The datasets were merged for richer analysis by matching launch dates and IDs</a:t>
            </a:r>
          </a:p>
          <a:p>
            <a:pPr>
              <a:buNone/>
            </a:pPr>
            <a:r>
              <a:rPr lang="en-GB" b="1" dirty="0"/>
              <a:t>🔹 Data Wrangling</a:t>
            </a:r>
          </a:p>
          <a:p>
            <a:pPr>
              <a:buFont typeface="Arial" panose="020B0604020202020204" pitchFamily="34" charset="0"/>
              <a:buChar char="•"/>
            </a:pPr>
            <a:r>
              <a:rPr lang="en-GB" dirty="0"/>
              <a:t>Removed irrelevant or missing columns</a:t>
            </a:r>
          </a:p>
          <a:p>
            <a:pPr>
              <a:buFont typeface="Arial" panose="020B0604020202020204" pitchFamily="34" charset="0"/>
              <a:buChar char="•"/>
            </a:pPr>
            <a:r>
              <a:rPr lang="en-GB" dirty="0"/>
              <a:t>Converted datetime columns to proper formats</a:t>
            </a:r>
          </a:p>
          <a:p>
            <a:pPr>
              <a:buFont typeface="Arial" panose="020B0604020202020204" pitchFamily="34" charset="0"/>
              <a:buChar char="•"/>
            </a:pPr>
            <a:r>
              <a:rPr lang="en-GB" dirty="0"/>
              <a:t>Standardized column names</a:t>
            </a:r>
          </a:p>
          <a:p>
            <a:pPr>
              <a:buFont typeface="Arial" panose="020B0604020202020204" pitchFamily="34" charset="0"/>
              <a:buChar char="•"/>
            </a:pPr>
            <a:r>
              <a:rPr lang="en-GB" dirty="0"/>
              <a:t>Created new derived features like year, success flags, and booster categories</a:t>
            </a:r>
          </a:p>
          <a:p>
            <a:pPr>
              <a:buNone/>
            </a:pPr>
            <a:r>
              <a:rPr lang="en-GB" b="1" dirty="0"/>
              <a:t>🔹 Exploratory Data Analysis (EDA)</a:t>
            </a:r>
          </a:p>
          <a:p>
            <a:pPr>
              <a:buFont typeface="Arial" panose="020B0604020202020204" pitchFamily="34" charset="0"/>
              <a:buChar char="•"/>
            </a:pPr>
            <a:r>
              <a:rPr lang="en-GB" dirty="0"/>
              <a:t>Used SQL to answer questions such as:</a:t>
            </a:r>
          </a:p>
          <a:p>
            <a:pPr marL="742950" lvl="1" indent="-285750">
              <a:buFont typeface="Arial" panose="020B0604020202020204" pitchFamily="34" charset="0"/>
              <a:buChar char="•"/>
            </a:pPr>
            <a:r>
              <a:rPr lang="en-GB" dirty="0"/>
              <a:t>Total and average payloads by agency</a:t>
            </a:r>
          </a:p>
          <a:p>
            <a:pPr marL="742950" lvl="1" indent="-285750">
              <a:buFont typeface="Arial" panose="020B0604020202020204" pitchFamily="34" charset="0"/>
              <a:buChar char="•"/>
            </a:pPr>
            <a:r>
              <a:rPr lang="en-GB" dirty="0"/>
              <a:t>Most common booster versions</a:t>
            </a:r>
          </a:p>
          <a:p>
            <a:pPr marL="742950" lvl="1" indent="-285750">
              <a:buFont typeface="Arial" panose="020B0604020202020204" pitchFamily="34" charset="0"/>
              <a:buChar char="•"/>
            </a:pPr>
            <a:r>
              <a:rPr lang="en-GB" dirty="0"/>
              <a:t>Sites with highest success rates</a:t>
            </a:r>
          </a:p>
          <a:p>
            <a:pPr>
              <a:buFont typeface="Arial" panose="020B0604020202020204" pitchFamily="34" charset="0"/>
              <a:buChar char="•"/>
            </a:pPr>
            <a:r>
              <a:rPr lang="en-GB" dirty="0"/>
              <a:t>Created visualizations to explore trends like:</a:t>
            </a:r>
          </a:p>
          <a:p>
            <a:pPr marL="742950" lvl="1" indent="-285750">
              <a:buFont typeface="Arial" panose="020B0604020202020204" pitchFamily="34" charset="0"/>
              <a:buChar char="•"/>
            </a:pPr>
            <a:r>
              <a:rPr lang="en-GB" dirty="0"/>
              <a:t>Payload vs. Orbit success</a:t>
            </a:r>
          </a:p>
          <a:p>
            <a:pPr marL="742950" lvl="1" indent="-285750">
              <a:buFont typeface="Arial" panose="020B0604020202020204" pitchFamily="34" charset="0"/>
              <a:buChar char="•"/>
            </a:pPr>
            <a:r>
              <a:rPr lang="en-GB" dirty="0"/>
              <a:t>Flight Number vs. Launch Outcome</a:t>
            </a:r>
          </a:p>
          <a:p>
            <a:pPr marL="742950" lvl="1" indent="-285750">
              <a:buFont typeface="Arial" panose="020B0604020202020204" pitchFamily="34" charset="0"/>
              <a:buChar char="•"/>
            </a:pPr>
            <a:r>
              <a:rPr lang="en-GB" dirty="0"/>
              <a:t>Yearly success rate trends</a:t>
            </a:r>
          </a:p>
          <a:p>
            <a:pPr>
              <a:buNone/>
            </a:pPr>
            <a:r>
              <a:rPr lang="en-GB" b="1" dirty="0"/>
              <a:t>🔹 Interactive Visual Analytics</a:t>
            </a:r>
          </a:p>
          <a:p>
            <a:pPr>
              <a:buFont typeface="Arial" panose="020B0604020202020204" pitchFamily="34" charset="0"/>
              <a:buChar char="•"/>
            </a:pPr>
            <a:r>
              <a:rPr lang="en-GB" dirty="0"/>
              <a:t>Created </a:t>
            </a:r>
            <a:r>
              <a:rPr lang="en-GB" b="1" dirty="0"/>
              <a:t>Folium maps</a:t>
            </a:r>
            <a:r>
              <a:rPr lang="en-GB" dirty="0"/>
              <a:t> to:</a:t>
            </a:r>
          </a:p>
          <a:p>
            <a:pPr marL="742950" lvl="1" indent="-285750">
              <a:buFont typeface="Arial" panose="020B0604020202020204" pitchFamily="34" charset="0"/>
              <a:buChar char="•"/>
            </a:pPr>
            <a:r>
              <a:rPr lang="en-GB" dirty="0"/>
              <a:t>Display all launch sites globally</a:t>
            </a:r>
          </a:p>
          <a:p>
            <a:pPr marL="742950" lvl="1" indent="-285750">
              <a:buFont typeface="Arial" panose="020B0604020202020204" pitchFamily="34" charset="0"/>
              <a:buChar char="•"/>
            </a:pPr>
            <a:r>
              <a:rPr lang="en-GB" dirty="0"/>
              <a:t>Highlight outcomes (success/failure) with color-coded markers</a:t>
            </a:r>
          </a:p>
          <a:p>
            <a:pPr>
              <a:buFont typeface="Arial" panose="020B0604020202020204" pitchFamily="34" charset="0"/>
              <a:buChar char="•"/>
            </a:pPr>
            <a:r>
              <a:rPr lang="en-GB" dirty="0"/>
              <a:t>Built a </a:t>
            </a:r>
            <a:r>
              <a:rPr lang="en-GB" b="1" dirty="0" err="1"/>
              <a:t>Plotly</a:t>
            </a:r>
            <a:r>
              <a:rPr lang="en-GB" b="1" dirty="0"/>
              <a:t> Dash app</a:t>
            </a:r>
            <a:r>
              <a:rPr lang="en-GB" dirty="0"/>
              <a:t> with:</a:t>
            </a:r>
          </a:p>
          <a:p>
            <a:pPr marL="742950" lvl="1" indent="-285750">
              <a:buFont typeface="Arial" panose="020B0604020202020204" pitchFamily="34" charset="0"/>
              <a:buChar char="•"/>
            </a:pPr>
            <a:r>
              <a:rPr lang="en-GB" dirty="0"/>
              <a:t>Pie charts for site success rates</a:t>
            </a:r>
          </a:p>
          <a:p>
            <a:pPr marL="742950" lvl="1" indent="-285750">
              <a:buFont typeface="Arial" panose="020B0604020202020204" pitchFamily="34" charset="0"/>
              <a:buChar char="•"/>
            </a:pPr>
            <a:r>
              <a:rPr lang="en-GB" dirty="0"/>
              <a:t>Scatter plots showing payload vs. outcome by site</a:t>
            </a:r>
          </a:p>
          <a:p>
            <a:pPr>
              <a:buNone/>
            </a:pPr>
            <a:r>
              <a:rPr lang="en-GB" b="1" dirty="0"/>
              <a:t>🔹 Predictive Analysis (Classification Models)</a:t>
            </a:r>
          </a:p>
          <a:p>
            <a:pPr>
              <a:buFont typeface="Arial" panose="020B0604020202020204" pitchFamily="34" charset="0"/>
              <a:buChar char="•"/>
            </a:pPr>
            <a:r>
              <a:rPr lang="en-GB" dirty="0"/>
              <a:t>Built and compared four classification models:</a:t>
            </a:r>
          </a:p>
          <a:p>
            <a:pPr marL="742950" lvl="1" indent="-285750">
              <a:buFont typeface="Arial" panose="020B0604020202020204" pitchFamily="34" charset="0"/>
              <a:buChar char="•"/>
            </a:pPr>
            <a:r>
              <a:rPr lang="en-GB" dirty="0"/>
              <a:t>Logistic Regression</a:t>
            </a:r>
          </a:p>
          <a:p>
            <a:pPr marL="742950" lvl="1" indent="-285750">
              <a:buFont typeface="Arial" panose="020B0604020202020204" pitchFamily="34" charset="0"/>
              <a:buChar char="•"/>
            </a:pPr>
            <a:r>
              <a:rPr lang="en-GB" dirty="0"/>
              <a:t>Support Vector Machine</a:t>
            </a:r>
          </a:p>
          <a:p>
            <a:pPr marL="742950" lvl="1" indent="-285750">
              <a:buFont typeface="Arial" panose="020B0604020202020204" pitchFamily="34" charset="0"/>
              <a:buChar char="•"/>
            </a:pPr>
            <a:r>
              <a:rPr lang="en-GB" dirty="0"/>
              <a:t>K-Nearest </a:t>
            </a:r>
            <a:r>
              <a:rPr lang="en-GB" dirty="0" err="1"/>
              <a:t>Neighbors</a:t>
            </a:r>
            <a:endParaRPr lang="en-GB" dirty="0"/>
          </a:p>
          <a:p>
            <a:pPr marL="742950" lvl="1" indent="-285750">
              <a:buFont typeface="Arial" panose="020B0604020202020204" pitchFamily="34" charset="0"/>
              <a:buChar char="•"/>
            </a:pPr>
            <a:r>
              <a:rPr lang="en-GB" dirty="0"/>
              <a:t>Decision Tree</a:t>
            </a:r>
          </a:p>
          <a:p>
            <a:pPr>
              <a:buFont typeface="Arial" panose="020B0604020202020204" pitchFamily="34" charset="0"/>
              <a:buChar char="•"/>
            </a:pPr>
            <a:r>
              <a:rPr lang="en-GB" dirty="0"/>
              <a:t>Evaluated using accuracy, precision, recall, and confusion matrix</a:t>
            </a:r>
          </a:p>
          <a:p>
            <a:pPr>
              <a:buFont typeface="Arial" panose="020B0604020202020204" pitchFamily="34" charset="0"/>
              <a:buChar char="•"/>
            </a:pPr>
            <a:r>
              <a:rPr lang="en-GB" dirty="0"/>
              <a:t>The best model achieved </a:t>
            </a:r>
            <a:r>
              <a:rPr lang="en-GB" b="1" dirty="0"/>
              <a:t>93.33% accuracy</a:t>
            </a:r>
            <a:r>
              <a:rPr lang="en-GB" dirty="0"/>
              <a:t> on test data</a:t>
            </a:r>
          </a:p>
          <a:p>
            <a:pPr marL="0" indent="0">
              <a:buNone/>
            </a:pPr>
            <a:endParaRPr lang="en-US" dirty="0"/>
          </a:p>
        </p:txBody>
      </p:sp>
      <p:sp>
        <p:nvSpPr>
          <p:cNvPr id="4" name="Slide Number Placeholder 3">
            <a:extLst>
              <a:ext uri="{FF2B5EF4-FFF2-40B4-BE49-F238E27FC236}">
                <a16:creationId xmlns:a16="http://schemas.microsoft.com/office/drawing/2014/main" id="{76DC8892-EB06-A619-B6EF-AFFF4D07FA5D}"/>
              </a:ext>
            </a:extLst>
          </p:cNvPr>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4146609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Collected SpaceX launch data using the public REST API: https://api.spacexdata.com/v4/launches</a:t>
            </a:r>
          </a:p>
          <a:p>
            <a:pPr>
              <a:buFont typeface="Arial" panose="020B0604020202020204" pitchFamily="34" charset="0"/>
              <a:buChar char="•"/>
            </a:pPr>
            <a:r>
              <a:rPr lang="en-GB" dirty="0"/>
              <a:t>Used the requests library to send GET requests and receive JSON responses</a:t>
            </a:r>
          </a:p>
          <a:p>
            <a:pPr>
              <a:buFont typeface="Arial" panose="020B0604020202020204" pitchFamily="34" charset="0"/>
              <a:buChar char="•"/>
            </a:pPr>
            <a:r>
              <a:rPr lang="en-GB" dirty="0"/>
              <a:t>Flattened nested JSON structures using </a:t>
            </a:r>
            <a:r>
              <a:rPr lang="en-GB" dirty="0" err="1"/>
              <a:t>pd.json_normalize</a:t>
            </a:r>
            <a:r>
              <a:rPr lang="en-GB" dirty="0"/>
              <a:t>() to create a structured </a:t>
            </a:r>
            <a:r>
              <a:rPr lang="en-GB" dirty="0" err="1"/>
              <a:t>DataFrame</a:t>
            </a:r>
            <a:endParaRPr lang="en-GB" dirty="0"/>
          </a:p>
          <a:p>
            <a:pPr>
              <a:buFont typeface="Arial" panose="020B0604020202020204" pitchFamily="34" charset="0"/>
              <a:buChar char="•"/>
            </a:pPr>
            <a:r>
              <a:rPr lang="en-GB" dirty="0"/>
              <a:t>Extracted key launch attributes: mission name, launch date, payload mass, orbit, and landing outcome</a:t>
            </a:r>
          </a:p>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3623212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Targeted the </a:t>
            </a:r>
            <a:r>
              <a:rPr lang="en-GB" b="1" dirty="0"/>
              <a:t>Wikipedia page</a:t>
            </a:r>
            <a:r>
              <a:rPr lang="en-GB" dirty="0"/>
              <a:t> on Falcon 9 and Falcon Heavy launches for launch history tables</a:t>
            </a:r>
          </a:p>
          <a:p>
            <a:pPr>
              <a:buNone/>
            </a:pPr>
            <a:r>
              <a:rPr lang="en-GB" dirty="0"/>
              <a:t>Sent an HTTP GET request to retrieve the page’s HTML using the requests library</a:t>
            </a:r>
          </a:p>
          <a:p>
            <a:pPr>
              <a:buNone/>
            </a:pPr>
            <a:r>
              <a:rPr lang="en-GB" dirty="0"/>
              <a:t>Parsed the HTML content with </a:t>
            </a:r>
            <a:r>
              <a:rPr lang="en-GB" dirty="0" err="1"/>
              <a:t>BeautifulSoup</a:t>
            </a:r>
            <a:r>
              <a:rPr lang="en-GB" dirty="0"/>
              <a:t> to locate all &lt;table&gt; elements</a:t>
            </a:r>
          </a:p>
          <a:p>
            <a:pPr>
              <a:buNone/>
            </a:pPr>
            <a:r>
              <a:rPr lang="en-GB" dirty="0"/>
              <a:t>Identified the correct launch data table by class and content structure</a:t>
            </a:r>
          </a:p>
          <a:p>
            <a:pPr>
              <a:buNone/>
            </a:pPr>
            <a:r>
              <a:rPr lang="en-GB" dirty="0"/>
              <a:t>Extracted column headers and row data, cleaned text and handled nested tags</a:t>
            </a:r>
          </a:p>
          <a:p>
            <a:r>
              <a:rPr lang="en-GB" dirty="0"/>
              <a:t>Converted the extracted data into a </a:t>
            </a:r>
            <a:r>
              <a:rPr lang="en-GB" b="1" dirty="0"/>
              <a:t>structured pandas </a:t>
            </a:r>
            <a:r>
              <a:rPr lang="en-GB" b="1" dirty="0" err="1"/>
              <a:t>DataFrame</a:t>
            </a:r>
            <a:r>
              <a:rPr lang="en-GB" dirty="0"/>
              <a:t> for analysis</a:t>
            </a:r>
          </a:p>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337724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Merged datasets from API and web scraping using shared identifiers (e.g., </a:t>
            </a:r>
            <a:r>
              <a:rPr lang="en-GB" dirty="0" err="1"/>
              <a:t>FlightNumber</a:t>
            </a:r>
            <a:r>
              <a:rPr lang="en-GB" dirty="0"/>
              <a:t> and </a:t>
            </a:r>
            <a:r>
              <a:rPr lang="en-GB" dirty="0" err="1"/>
              <a:t>LaunchSite</a:t>
            </a:r>
            <a:r>
              <a:rPr lang="en-GB" dirty="0"/>
              <a:t>)</a:t>
            </a:r>
          </a:p>
          <a:p>
            <a:pPr>
              <a:buNone/>
            </a:pPr>
            <a:r>
              <a:rPr lang="en-GB" dirty="0"/>
              <a:t>Dropped unnecessary or duplicate columns and handled missing values with .</a:t>
            </a:r>
            <a:r>
              <a:rPr lang="en-GB" dirty="0" err="1"/>
              <a:t>dropna</a:t>
            </a:r>
            <a:r>
              <a:rPr lang="en-GB" dirty="0"/>
              <a:t>() and .</a:t>
            </a:r>
            <a:r>
              <a:rPr lang="en-GB" dirty="0" err="1"/>
              <a:t>fillna</a:t>
            </a:r>
            <a:r>
              <a:rPr lang="en-GB" dirty="0"/>
              <a:t>()</a:t>
            </a:r>
          </a:p>
          <a:p>
            <a:pPr>
              <a:buNone/>
            </a:pPr>
            <a:r>
              <a:rPr lang="en-GB" dirty="0"/>
              <a:t>Converted timestamps into datetime objects using </a:t>
            </a:r>
            <a:r>
              <a:rPr lang="en-GB" dirty="0" err="1"/>
              <a:t>pd.to_datetime</a:t>
            </a:r>
            <a:r>
              <a:rPr lang="en-GB" dirty="0"/>
              <a:t>()</a:t>
            </a:r>
          </a:p>
          <a:p>
            <a:pPr>
              <a:buNone/>
            </a:pPr>
            <a:r>
              <a:rPr lang="en-GB" dirty="0"/>
              <a:t>Standardized column names and formats for consistency</a:t>
            </a:r>
          </a:p>
          <a:p>
            <a:pPr>
              <a:buNone/>
            </a:pPr>
            <a:r>
              <a:rPr lang="en-GB" dirty="0"/>
              <a:t>Engineered new features such as:</a:t>
            </a:r>
          </a:p>
          <a:p>
            <a:pPr>
              <a:buFont typeface="Arial" panose="020B0604020202020204" pitchFamily="34" charset="0"/>
              <a:buChar char="•"/>
            </a:pPr>
            <a:r>
              <a:rPr lang="en-GB" dirty="0" err="1"/>
              <a:t>LandingOutcome</a:t>
            </a:r>
            <a:r>
              <a:rPr lang="en-GB" dirty="0"/>
              <a:t> → success/failure flag</a:t>
            </a:r>
          </a:p>
          <a:p>
            <a:pPr>
              <a:buFont typeface="Arial" panose="020B0604020202020204" pitchFamily="34" charset="0"/>
              <a:buChar char="•"/>
            </a:pPr>
            <a:r>
              <a:rPr lang="en-GB" dirty="0"/>
              <a:t>Year extracted from </a:t>
            </a:r>
            <a:r>
              <a:rPr lang="en-GB" dirty="0" err="1"/>
              <a:t>LaunchDate</a:t>
            </a:r>
            <a:endParaRPr lang="en-GB" dirty="0"/>
          </a:p>
          <a:p>
            <a:pPr>
              <a:buFont typeface="Arial" panose="020B0604020202020204" pitchFamily="34" charset="0"/>
              <a:buChar char="•"/>
            </a:pPr>
            <a:r>
              <a:rPr lang="en-GB" dirty="0"/>
              <a:t>Payload binning to </a:t>
            </a:r>
            <a:r>
              <a:rPr lang="en-GB" dirty="0" err="1"/>
              <a:t>analyze</a:t>
            </a:r>
            <a:r>
              <a:rPr lang="en-GB" dirty="0"/>
              <a:t> performance by weight category</a:t>
            </a:r>
          </a:p>
          <a:p>
            <a:r>
              <a:rPr lang="en-GB" dirty="0"/>
              <a:t>Encoded categorical variables for </a:t>
            </a:r>
            <a:r>
              <a:rPr lang="en-GB" dirty="0" err="1"/>
              <a:t>modeling</a:t>
            </a:r>
            <a:r>
              <a:rPr lang="en-GB" dirty="0"/>
              <a:t> using </a:t>
            </a:r>
            <a:r>
              <a:rPr lang="en-GB" dirty="0" err="1"/>
              <a:t>LabelEncoder</a:t>
            </a:r>
            <a:r>
              <a:rPr lang="en-GB" dirty="0"/>
              <a:t> and </a:t>
            </a:r>
            <a:r>
              <a:rPr lang="en-GB" dirty="0" err="1"/>
              <a:t>pd.get_dummies</a:t>
            </a:r>
            <a:r>
              <a:rPr lang="en-GB" dirty="0"/>
              <a:t>()</a:t>
            </a:r>
          </a:p>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3151331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Queried distinct names of all launch sites in the dataset</a:t>
            </a:r>
          </a:p>
          <a:p>
            <a:pPr>
              <a:buNone/>
            </a:pPr>
            <a:r>
              <a:rPr lang="en-GB" dirty="0"/>
              <a:t>Filtered launch site names that begin with 'CCA'</a:t>
            </a:r>
          </a:p>
          <a:p>
            <a:pPr>
              <a:buNone/>
            </a:pPr>
            <a:r>
              <a:rPr lang="en-GB" dirty="0"/>
              <a:t>Calculated </a:t>
            </a:r>
            <a:r>
              <a:rPr lang="en-GB" b="1" dirty="0"/>
              <a:t>total payload mass</a:t>
            </a:r>
            <a:r>
              <a:rPr lang="en-GB" dirty="0"/>
              <a:t> for missions launched by NASA</a:t>
            </a:r>
          </a:p>
          <a:p>
            <a:pPr>
              <a:buNone/>
            </a:pPr>
            <a:r>
              <a:rPr lang="en-GB" dirty="0"/>
              <a:t>Computed </a:t>
            </a:r>
            <a:r>
              <a:rPr lang="en-GB" b="1" dirty="0"/>
              <a:t>average payload mass</a:t>
            </a:r>
            <a:r>
              <a:rPr lang="en-GB" dirty="0"/>
              <a:t> carried by booster version 'F9 v1.1'</a:t>
            </a:r>
          </a:p>
          <a:p>
            <a:pPr>
              <a:buNone/>
            </a:pPr>
            <a:r>
              <a:rPr lang="en-GB" dirty="0"/>
              <a:t>Identified the </a:t>
            </a:r>
            <a:r>
              <a:rPr lang="en-GB" b="1" dirty="0"/>
              <a:t>first successful ground pad landing</a:t>
            </a:r>
            <a:r>
              <a:rPr lang="en-GB" dirty="0"/>
              <a:t> date</a:t>
            </a:r>
          </a:p>
          <a:p>
            <a:pPr>
              <a:buNone/>
            </a:pPr>
            <a:r>
              <a:rPr lang="en-GB" dirty="0"/>
              <a:t>Selected booster names with </a:t>
            </a:r>
            <a:r>
              <a:rPr lang="en-GB" b="1" dirty="0"/>
              <a:t>successful drone ship landings</a:t>
            </a:r>
            <a:r>
              <a:rPr lang="en-GB" dirty="0"/>
              <a:t> and payloads between 4000 and 6000 kg</a:t>
            </a:r>
          </a:p>
          <a:p>
            <a:pPr>
              <a:buNone/>
            </a:pPr>
            <a:r>
              <a:rPr lang="en-GB" dirty="0"/>
              <a:t>Counted total </a:t>
            </a:r>
            <a:r>
              <a:rPr lang="en-GB" b="1" dirty="0"/>
              <a:t>successful vs failed mission outcomes</a:t>
            </a:r>
            <a:endParaRPr lang="en-GB" dirty="0"/>
          </a:p>
          <a:p>
            <a:pPr>
              <a:buNone/>
            </a:pPr>
            <a:r>
              <a:rPr lang="en-GB" dirty="0"/>
              <a:t>Found </a:t>
            </a:r>
            <a:r>
              <a:rPr lang="en-GB" b="1" dirty="0"/>
              <a:t>booster(s) carrying maximum payload mass</a:t>
            </a:r>
            <a:endParaRPr lang="en-GB" dirty="0"/>
          </a:p>
          <a:p>
            <a:pPr>
              <a:buNone/>
            </a:pPr>
            <a:r>
              <a:rPr lang="en-GB" dirty="0"/>
              <a:t>Retrieved records of </a:t>
            </a:r>
            <a:r>
              <a:rPr lang="en-GB" b="1" dirty="0"/>
              <a:t>failed drone ship landings in 2015</a:t>
            </a:r>
            <a:endParaRPr lang="en-GB" dirty="0"/>
          </a:p>
          <a:p>
            <a:r>
              <a:rPr lang="en-GB" dirty="0"/>
              <a:t>Ranked </a:t>
            </a:r>
            <a:r>
              <a:rPr lang="en-GB" b="1" dirty="0"/>
              <a:t>landing outcomes</a:t>
            </a:r>
            <a:r>
              <a:rPr lang="en-GB" dirty="0"/>
              <a:t> between 2010-06-04 and 2017-03-20 in descending order</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3466302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&lt;Hania Abdelrahman&gt;</a:t>
            </a:r>
          </a:p>
          <a:p>
            <a:r>
              <a:rPr lang="en-US" dirty="0">
                <a:solidFill>
                  <a:schemeClr val="bg2"/>
                </a:solidFill>
                <a:latin typeface="Abadi" panose="020B0604020104020204" pitchFamily="34" charset="0"/>
                <a:ea typeface="SF Pro" pitchFamily="2" charset="0"/>
                <a:cs typeface="SF Pro" pitchFamily="2" charset="0"/>
              </a:rPr>
              <a:t>&lt;04/19/2025&gt;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10000"/>
          </a:bodyPr>
          <a:lstStyle/>
          <a:p>
            <a:pPr>
              <a:buFont typeface="Arial" panose="020B0604020202020204" pitchFamily="34" charset="0"/>
              <a:buChar char="•"/>
            </a:pPr>
            <a:r>
              <a:rPr lang="en-GB" sz="2000" dirty="0"/>
              <a:t>Collected SpaceX launch data using the public REST API: https://api.spacexdata.com/v4/launches</a:t>
            </a:r>
          </a:p>
          <a:p>
            <a:pPr>
              <a:buFont typeface="Arial" panose="020B0604020202020204" pitchFamily="34" charset="0"/>
              <a:buChar char="•"/>
            </a:pPr>
            <a:r>
              <a:rPr lang="en-GB" sz="2000" dirty="0"/>
              <a:t>Used the requests library to send GET requests and receive JSON responses</a:t>
            </a:r>
          </a:p>
          <a:p>
            <a:pPr>
              <a:buFont typeface="Arial" panose="020B0604020202020204" pitchFamily="34" charset="0"/>
              <a:buChar char="•"/>
            </a:pPr>
            <a:r>
              <a:rPr lang="en-GB" sz="2000" dirty="0"/>
              <a:t>Flattened nested JSON structures using </a:t>
            </a:r>
            <a:r>
              <a:rPr lang="en-GB" sz="2000" dirty="0" err="1"/>
              <a:t>pd.json_normalize</a:t>
            </a:r>
            <a:r>
              <a:rPr lang="en-GB" sz="2000" dirty="0"/>
              <a:t>() to create a structured </a:t>
            </a:r>
            <a:r>
              <a:rPr lang="en-GB" sz="2000" dirty="0" err="1"/>
              <a:t>DataFrame</a:t>
            </a:r>
            <a:endParaRPr lang="en-GB" sz="2000" dirty="0"/>
          </a:p>
          <a:p>
            <a:pPr>
              <a:buFont typeface="Arial" panose="020B0604020202020204" pitchFamily="34" charset="0"/>
              <a:buChar char="•"/>
            </a:pPr>
            <a:r>
              <a:rPr lang="en-GB" sz="2000" dirty="0"/>
              <a:t>Extracted key launch attributes: mission name, launch date, payload mass, orbit, and landing outcome</a:t>
            </a:r>
          </a:p>
          <a:p>
            <a:r>
              <a:rPr lang="en-GB" sz="2000" dirty="0" err="1"/>
              <a:t>Github</a:t>
            </a:r>
            <a:r>
              <a:rPr lang="en-GB" sz="2000" dirty="0"/>
              <a:t> Link </a:t>
            </a:r>
            <a:r>
              <a:rPr lang="en-GB" sz="2000" dirty="0">
                <a:sym typeface="Wingdings" panose="05000000000000000000" pitchFamily="2" charset="2"/>
              </a:rPr>
              <a:t> https://github.com/haniae/SpaceX_Analysis/blob/main/jupyter-labs-spacex-data-collection-api%20(2).ipynb</a:t>
            </a:r>
            <a:endParaRPr lang="en-GB" sz="20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8" name="Picture 7">
            <a:extLst>
              <a:ext uri="{FF2B5EF4-FFF2-40B4-BE49-F238E27FC236}">
                <a16:creationId xmlns:a16="http://schemas.microsoft.com/office/drawing/2014/main" id="{F8010078-169D-A758-C62C-D774F756E4A5}"/>
              </a:ext>
            </a:extLst>
          </p:cNvPr>
          <p:cNvPicPr>
            <a:picLocks noChangeAspect="1"/>
          </p:cNvPicPr>
          <p:nvPr/>
        </p:nvPicPr>
        <p:blipFill>
          <a:blip r:embed="rId4"/>
          <a:stretch>
            <a:fillRect/>
          </a:stretch>
        </p:blipFill>
        <p:spPr>
          <a:xfrm>
            <a:off x="6587919" y="1482431"/>
            <a:ext cx="3750382" cy="510342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5413075" cy="3811587"/>
          </a:xfrm>
          <a:prstGeom prst="rect">
            <a:avLst/>
          </a:prstGeom>
        </p:spPr>
        <p:txBody>
          <a:bodyPr lIns="91440" tIns="45720" rIns="91440" bIns="45720" anchor="t">
            <a:noAutofit/>
          </a:bodyPr>
          <a:lstStyle/>
          <a:p>
            <a:pPr>
              <a:buNone/>
            </a:pPr>
            <a:r>
              <a:rPr lang="en-GB" sz="1500" dirty="0"/>
              <a:t>Targeted the </a:t>
            </a:r>
            <a:r>
              <a:rPr lang="en-GB" sz="1500" b="1" dirty="0"/>
              <a:t>Wikipedia page</a:t>
            </a:r>
            <a:r>
              <a:rPr lang="en-GB" sz="1500" dirty="0"/>
              <a:t> on Falcon 9 and Falcon Heavy launches for launch history tables</a:t>
            </a:r>
          </a:p>
          <a:p>
            <a:pPr>
              <a:buNone/>
            </a:pPr>
            <a:r>
              <a:rPr lang="en-GB" sz="1500" dirty="0"/>
              <a:t>Sent an HTTP GET request to retrieve the page’s HTML using the requests library</a:t>
            </a:r>
          </a:p>
          <a:p>
            <a:pPr>
              <a:buNone/>
            </a:pPr>
            <a:r>
              <a:rPr lang="en-GB" sz="1500" dirty="0"/>
              <a:t>Parsed the HTML content with </a:t>
            </a:r>
            <a:r>
              <a:rPr lang="en-GB" sz="1500" dirty="0" err="1"/>
              <a:t>BeautifulSoup</a:t>
            </a:r>
            <a:r>
              <a:rPr lang="en-GB" sz="1500" dirty="0"/>
              <a:t> to locate all &lt;table&gt; elements</a:t>
            </a:r>
          </a:p>
          <a:p>
            <a:pPr>
              <a:buNone/>
            </a:pPr>
            <a:r>
              <a:rPr lang="en-GB" sz="1500" dirty="0"/>
              <a:t>Identified the correct launch data table by class and content structure</a:t>
            </a:r>
          </a:p>
          <a:p>
            <a:pPr>
              <a:buNone/>
            </a:pPr>
            <a:r>
              <a:rPr lang="en-GB" sz="1500" dirty="0"/>
              <a:t>Extracted column headers and row data, cleaned text and handled nested tags</a:t>
            </a:r>
          </a:p>
          <a:p>
            <a:r>
              <a:rPr lang="en-GB" sz="1500" dirty="0"/>
              <a:t>Converted the extracted data into a </a:t>
            </a:r>
            <a:r>
              <a:rPr lang="en-GB" sz="1500" b="1" dirty="0"/>
              <a:t>structured pandas </a:t>
            </a:r>
            <a:r>
              <a:rPr lang="en-GB" sz="1500" b="1" dirty="0" err="1"/>
              <a:t>DataFrame</a:t>
            </a:r>
            <a:r>
              <a:rPr lang="en-GB" sz="1500" dirty="0"/>
              <a:t> for analysis</a:t>
            </a:r>
          </a:p>
          <a:p>
            <a:endParaRPr lang="en-GB" sz="1500" dirty="0"/>
          </a:p>
          <a:p>
            <a:pPr>
              <a:lnSpc>
                <a:spcPct val="100000"/>
              </a:lnSpc>
              <a:spcBef>
                <a:spcPts val="1400"/>
              </a:spcBef>
            </a:pPr>
            <a:r>
              <a:rPr lang="en-US" sz="1500" dirty="0" err="1">
                <a:solidFill>
                  <a:schemeClr val="accent3">
                    <a:lumMod val="25000"/>
                  </a:schemeClr>
                </a:solidFill>
                <a:latin typeface="Abadi" panose="020B0604020104020204" pitchFamily="34" charset="0"/>
              </a:rPr>
              <a:t>Github</a:t>
            </a:r>
            <a:r>
              <a:rPr lang="en-US" sz="1500" dirty="0">
                <a:solidFill>
                  <a:schemeClr val="accent3">
                    <a:lumMod val="25000"/>
                  </a:schemeClr>
                </a:solidFill>
                <a:latin typeface="Abadi" panose="020B0604020104020204" pitchFamily="34" charset="0"/>
              </a:rPr>
              <a:t> URL </a:t>
            </a:r>
            <a:r>
              <a:rPr lang="en-US" sz="1500" dirty="0">
                <a:solidFill>
                  <a:schemeClr val="accent3">
                    <a:lumMod val="25000"/>
                  </a:schemeClr>
                </a:solidFill>
                <a:latin typeface="Abadi" panose="020B0604020104020204" pitchFamily="34" charset="0"/>
                <a:sym typeface="Wingdings" panose="05000000000000000000" pitchFamily="2" charset="2"/>
              </a:rPr>
              <a:t> https://github.com/haniae/SpaceX_Analysis/blob/main/jupyter-labs-webscraping%20(1).ipynb</a:t>
            </a:r>
            <a:endParaRPr lang="en-US" sz="15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4098" name="Picture 2" descr="Generated image">
            <a:extLst>
              <a:ext uri="{FF2B5EF4-FFF2-40B4-BE49-F238E27FC236}">
                <a16:creationId xmlns:a16="http://schemas.microsoft.com/office/drawing/2014/main" id="{A7E01109-453F-E550-D0D7-916D323244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3143" y="1392499"/>
            <a:ext cx="3563257" cy="5344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553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773789" cy="4351338"/>
          </a:xfrm>
          <a:prstGeom prst="rect">
            <a:avLst/>
          </a:prstGeom>
        </p:spPr>
        <p:txBody>
          <a:bodyPr/>
          <a:lstStyle/>
          <a:p>
            <a:pPr>
              <a:buNone/>
            </a:pPr>
            <a:r>
              <a:rPr lang="en-GB" sz="1500" dirty="0"/>
              <a:t>Merged datasets from API and web scraping using shared identifiers (e.g., </a:t>
            </a:r>
            <a:r>
              <a:rPr lang="en-GB" sz="1500" dirty="0" err="1"/>
              <a:t>FlightNumber</a:t>
            </a:r>
            <a:r>
              <a:rPr lang="en-GB" sz="1500" dirty="0"/>
              <a:t> and </a:t>
            </a:r>
            <a:r>
              <a:rPr lang="en-GB" sz="1500" dirty="0" err="1"/>
              <a:t>LaunchSite</a:t>
            </a:r>
            <a:r>
              <a:rPr lang="en-GB" sz="1500" dirty="0"/>
              <a:t>)</a:t>
            </a:r>
          </a:p>
          <a:p>
            <a:pPr>
              <a:buNone/>
            </a:pPr>
            <a:r>
              <a:rPr lang="en-GB" sz="1500" dirty="0"/>
              <a:t>Dropped unnecessary or duplicate columns and handled missing values with .</a:t>
            </a:r>
            <a:r>
              <a:rPr lang="en-GB" sz="1500" dirty="0" err="1"/>
              <a:t>dropna</a:t>
            </a:r>
            <a:r>
              <a:rPr lang="en-GB" sz="1500" dirty="0"/>
              <a:t>() and .</a:t>
            </a:r>
            <a:r>
              <a:rPr lang="en-GB" sz="1500" dirty="0" err="1"/>
              <a:t>fillna</a:t>
            </a:r>
            <a:r>
              <a:rPr lang="en-GB" sz="1500" dirty="0"/>
              <a:t>()</a:t>
            </a:r>
          </a:p>
          <a:p>
            <a:pPr>
              <a:buNone/>
            </a:pPr>
            <a:r>
              <a:rPr lang="en-GB" sz="1500" dirty="0"/>
              <a:t>Converted timestamps into datetime objects using </a:t>
            </a:r>
            <a:r>
              <a:rPr lang="en-GB" sz="1500" dirty="0" err="1"/>
              <a:t>pd.to_datetime</a:t>
            </a:r>
            <a:r>
              <a:rPr lang="en-GB" sz="1500" dirty="0"/>
              <a:t>()</a:t>
            </a:r>
          </a:p>
          <a:p>
            <a:pPr>
              <a:buNone/>
            </a:pPr>
            <a:r>
              <a:rPr lang="en-GB" sz="1500" dirty="0"/>
              <a:t>Standardized column names and formats for consistency</a:t>
            </a:r>
          </a:p>
          <a:p>
            <a:pPr>
              <a:buNone/>
            </a:pPr>
            <a:r>
              <a:rPr lang="en-GB" sz="1500" dirty="0"/>
              <a:t>Engineered new features such as:</a:t>
            </a:r>
          </a:p>
          <a:p>
            <a:pPr>
              <a:buFont typeface="Arial" panose="020B0604020202020204" pitchFamily="34" charset="0"/>
              <a:buChar char="•"/>
            </a:pPr>
            <a:r>
              <a:rPr lang="en-GB" sz="1500" dirty="0" err="1"/>
              <a:t>LandingOutcome</a:t>
            </a:r>
            <a:r>
              <a:rPr lang="en-GB" sz="1500" dirty="0"/>
              <a:t> → success/failure flag</a:t>
            </a:r>
          </a:p>
          <a:p>
            <a:pPr>
              <a:buFont typeface="Arial" panose="020B0604020202020204" pitchFamily="34" charset="0"/>
              <a:buChar char="•"/>
            </a:pPr>
            <a:r>
              <a:rPr lang="en-GB" sz="1500" dirty="0"/>
              <a:t>Year extracted from </a:t>
            </a:r>
            <a:r>
              <a:rPr lang="en-GB" sz="1500" dirty="0" err="1"/>
              <a:t>LaunchDate</a:t>
            </a:r>
            <a:endParaRPr lang="en-GB" sz="1500" dirty="0"/>
          </a:p>
          <a:p>
            <a:pPr>
              <a:buFont typeface="Arial" panose="020B0604020202020204" pitchFamily="34" charset="0"/>
              <a:buChar char="•"/>
            </a:pPr>
            <a:r>
              <a:rPr lang="en-GB" sz="1500" dirty="0"/>
              <a:t>Payload binning to </a:t>
            </a:r>
            <a:r>
              <a:rPr lang="en-GB" sz="1500" dirty="0" err="1"/>
              <a:t>analyze</a:t>
            </a:r>
            <a:r>
              <a:rPr lang="en-GB" sz="1500" dirty="0"/>
              <a:t> performance by weight category</a:t>
            </a:r>
          </a:p>
          <a:p>
            <a:r>
              <a:rPr lang="en-GB" sz="1500" dirty="0"/>
              <a:t>Encoded categorical variables for </a:t>
            </a:r>
            <a:r>
              <a:rPr lang="en-GB" sz="1500" dirty="0" err="1"/>
              <a:t>modeling</a:t>
            </a:r>
            <a:r>
              <a:rPr lang="en-GB" sz="1500" dirty="0"/>
              <a:t> using </a:t>
            </a:r>
            <a:r>
              <a:rPr lang="en-GB" sz="1500" dirty="0" err="1"/>
              <a:t>LabelEncoder</a:t>
            </a:r>
            <a:r>
              <a:rPr lang="en-GB" sz="1500" dirty="0"/>
              <a:t> and </a:t>
            </a:r>
            <a:r>
              <a:rPr lang="en-GB" sz="1500" dirty="0" err="1"/>
              <a:t>pd.get_dummies</a:t>
            </a:r>
            <a:r>
              <a:rPr lang="en-GB" sz="1500" dirty="0"/>
              <a:t>()</a:t>
            </a:r>
          </a:p>
          <a:p>
            <a:r>
              <a:rPr lang="en-US" sz="1500" dirty="0" err="1">
                <a:solidFill>
                  <a:schemeClr val="accent3">
                    <a:lumMod val="25000"/>
                  </a:schemeClr>
                </a:solidFill>
                <a:latin typeface="Abadi" panose="020B0604020104020204" pitchFamily="34" charset="0"/>
              </a:rPr>
              <a:t>Github</a:t>
            </a:r>
            <a:r>
              <a:rPr lang="en-US" sz="1500" dirty="0">
                <a:solidFill>
                  <a:schemeClr val="accent3">
                    <a:lumMod val="25000"/>
                  </a:schemeClr>
                </a:solidFill>
                <a:latin typeface="Abadi" panose="020B0604020104020204" pitchFamily="34" charset="0"/>
              </a:rPr>
              <a:t> URL </a:t>
            </a:r>
            <a:r>
              <a:rPr lang="en-US" sz="1500" dirty="0">
                <a:solidFill>
                  <a:schemeClr val="accent3">
                    <a:lumMod val="25000"/>
                  </a:schemeClr>
                </a:solidFill>
                <a:latin typeface="Abadi" panose="020B0604020104020204" pitchFamily="34" charset="0"/>
                <a:sym typeface="Wingdings" panose="05000000000000000000" pitchFamily="2" charset="2"/>
              </a:rPr>
              <a:t> https://github.com/haniae/SpaceX_Analysis/blob/main/labs-jupyter-spacex-Data%20wrangling%20(1).ipynb</a:t>
            </a:r>
            <a:endParaRPr lang="en-US" sz="1500" dirty="0">
              <a:solidFill>
                <a:schemeClr val="accent3">
                  <a:lumMod val="25000"/>
                </a:schemeClr>
              </a:solidFill>
              <a:latin typeface="Abadi" panose="020B0604020104020204" pitchFamily="34" charset="0"/>
            </a:endParaRPr>
          </a:p>
          <a:p>
            <a:endParaRPr lang="en-US" sz="1500" dirty="0"/>
          </a:p>
          <a:p>
            <a:endParaRPr lang="en-US" sz="1500" dirty="0"/>
          </a:p>
          <a:p>
            <a:endParaRPr lang="en-US" sz="15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5123" name="Picture 3">
            <a:extLst>
              <a:ext uri="{FF2B5EF4-FFF2-40B4-BE49-F238E27FC236}">
                <a16:creationId xmlns:a16="http://schemas.microsoft.com/office/drawing/2014/main" id="{9419DE9E-4BFC-DE96-4122-11627881E4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0799" y="1452564"/>
            <a:ext cx="3149599" cy="4724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45467" y="1531711"/>
            <a:ext cx="7655533" cy="4351338"/>
          </a:xfrm>
          <a:prstGeom prst="rect">
            <a:avLst/>
          </a:prstGeom>
        </p:spPr>
        <p:txBody>
          <a:bodyPr lIns="91440" tIns="45720" rIns="91440" bIns="45720" anchor="t"/>
          <a:lstStyle/>
          <a:p>
            <a:pPr>
              <a:buFont typeface="Arial" panose="020B0604020202020204" pitchFamily="34" charset="0"/>
              <a:buChar char="•"/>
            </a:pPr>
            <a:r>
              <a:rPr lang="en-GB" sz="2000" b="1" dirty="0"/>
              <a:t>Scatter Plot: Flight Number vs Launch Site</a:t>
            </a:r>
            <a:br>
              <a:rPr lang="en-GB" sz="2000" dirty="0"/>
            </a:br>
            <a:r>
              <a:rPr lang="en-GB" sz="2000" dirty="0"/>
              <a:t>Identifies launch frequency by site and any site-specific trends over time</a:t>
            </a:r>
          </a:p>
          <a:p>
            <a:pPr>
              <a:buFont typeface="Arial" panose="020B0604020202020204" pitchFamily="34" charset="0"/>
              <a:buChar char="•"/>
            </a:pPr>
            <a:r>
              <a:rPr lang="en-GB" sz="2000" b="1" dirty="0"/>
              <a:t>Scatter Plot: Payload Mass vs Launch Site</a:t>
            </a:r>
            <a:br>
              <a:rPr lang="en-GB" sz="2000" dirty="0"/>
            </a:br>
            <a:r>
              <a:rPr lang="en-GB" sz="2000" dirty="0"/>
              <a:t>Evaluates how payload distribution varies by launch location</a:t>
            </a:r>
          </a:p>
          <a:p>
            <a:pPr>
              <a:buFont typeface="Arial" panose="020B0604020202020204" pitchFamily="34" charset="0"/>
              <a:buChar char="•"/>
            </a:pPr>
            <a:r>
              <a:rPr lang="en-GB" sz="2000" b="1" dirty="0"/>
              <a:t>Bar Chart: Success Rate by Orbit Type</a:t>
            </a:r>
            <a:br>
              <a:rPr lang="en-GB" sz="2000" dirty="0"/>
            </a:br>
            <a:r>
              <a:rPr lang="en-GB" sz="2000" dirty="0"/>
              <a:t>Compares mission outcomes across different orbit categories</a:t>
            </a:r>
          </a:p>
          <a:p>
            <a:pPr>
              <a:buFont typeface="Arial" panose="020B0604020202020204" pitchFamily="34" charset="0"/>
              <a:buChar char="•"/>
            </a:pPr>
            <a:r>
              <a:rPr lang="en-GB" sz="2000" b="1" dirty="0"/>
              <a:t>Scatter Plot: Flight Number vs Orbit</a:t>
            </a:r>
            <a:br>
              <a:rPr lang="en-GB" sz="2000" dirty="0"/>
            </a:br>
            <a:r>
              <a:rPr lang="en-GB" sz="2000" dirty="0"/>
              <a:t>Explores the evolution of orbit preferences with increasing launch experience</a:t>
            </a:r>
          </a:p>
          <a:p>
            <a:pPr>
              <a:buFont typeface="Arial" panose="020B0604020202020204" pitchFamily="34" charset="0"/>
              <a:buChar char="•"/>
            </a:pPr>
            <a:r>
              <a:rPr lang="en-GB" sz="2000" b="1" dirty="0"/>
              <a:t>Line Chart: Yearly Launch Success Trend</a:t>
            </a:r>
            <a:br>
              <a:rPr lang="en-GB" sz="2000" dirty="0"/>
            </a:br>
            <a:r>
              <a:rPr lang="en-GB" sz="2000" dirty="0"/>
              <a:t>Tracks overall performance improvement over time to evaluate reliability gains</a:t>
            </a:r>
          </a:p>
          <a:p>
            <a:r>
              <a:rPr lang="en-US" sz="2000" dirty="0" err="1"/>
              <a:t>Github</a:t>
            </a:r>
            <a:r>
              <a:rPr lang="en-US" sz="2000" dirty="0"/>
              <a:t> URL </a:t>
            </a:r>
            <a:r>
              <a:rPr lang="en-US" sz="2000" dirty="0">
                <a:sym typeface="Wingdings" panose="05000000000000000000" pitchFamily="2" charset="2"/>
              </a:rPr>
              <a:t> https://github.com/haniae/SpaceX_Analysis/blob/main/edadataviz.ipynb</a:t>
            </a:r>
            <a:endParaRPr lang="en-US" sz="20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146" name="Picture 2">
            <a:extLst>
              <a:ext uri="{FF2B5EF4-FFF2-40B4-BE49-F238E27FC236}">
                <a16:creationId xmlns:a16="http://schemas.microsoft.com/office/drawing/2014/main" id="{E8CCC4FE-DB0A-5671-043D-5D8C7A273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0269" y="1435093"/>
            <a:ext cx="3001131" cy="4501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buNone/>
            </a:pPr>
            <a:r>
              <a:rPr lang="en-GB" sz="1800" dirty="0"/>
              <a:t>Queried distinct names of all launch sites in the dataset</a:t>
            </a:r>
          </a:p>
          <a:p>
            <a:pPr>
              <a:buNone/>
            </a:pPr>
            <a:r>
              <a:rPr lang="en-GB" sz="1800" dirty="0"/>
              <a:t>Filtered launch site names that begin with 'CCA'</a:t>
            </a:r>
          </a:p>
          <a:p>
            <a:pPr>
              <a:buNone/>
            </a:pPr>
            <a:r>
              <a:rPr lang="en-GB" sz="1800" dirty="0"/>
              <a:t>Calculated </a:t>
            </a:r>
            <a:r>
              <a:rPr lang="en-GB" sz="1800" b="1" dirty="0"/>
              <a:t>total payload mass</a:t>
            </a:r>
            <a:r>
              <a:rPr lang="en-GB" sz="1800" dirty="0"/>
              <a:t> for missions launched by NASA</a:t>
            </a:r>
          </a:p>
          <a:p>
            <a:pPr>
              <a:buNone/>
            </a:pPr>
            <a:r>
              <a:rPr lang="en-GB" sz="1800" dirty="0"/>
              <a:t>Computed </a:t>
            </a:r>
            <a:r>
              <a:rPr lang="en-GB" sz="1800" b="1" dirty="0"/>
              <a:t>average payload mass</a:t>
            </a:r>
            <a:r>
              <a:rPr lang="en-GB" sz="1800" dirty="0"/>
              <a:t> carried by booster version 'F9 v1.1'</a:t>
            </a:r>
          </a:p>
          <a:p>
            <a:pPr>
              <a:buNone/>
            </a:pPr>
            <a:r>
              <a:rPr lang="en-GB" sz="1800" dirty="0"/>
              <a:t>Identified the </a:t>
            </a:r>
            <a:r>
              <a:rPr lang="en-GB" sz="1800" b="1" dirty="0"/>
              <a:t>first successful ground pad landing</a:t>
            </a:r>
            <a:r>
              <a:rPr lang="en-GB" sz="1800" dirty="0"/>
              <a:t> date</a:t>
            </a:r>
          </a:p>
          <a:p>
            <a:pPr>
              <a:buNone/>
            </a:pPr>
            <a:r>
              <a:rPr lang="en-GB" sz="1800" dirty="0"/>
              <a:t>Selected booster names with </a:t>
            </a:r>
            <a:r>
              <a:rPr lang="en-GB" sz="1800" b="1" dirty="0"/>
              <a:t>successful drone ship landings</a:t>
            </a:r>
            <a:r>
              <a:rPr lang="en-GB" sz="1800" dirty="0"/>
              <a:t> and payloads between 4000 and 6000 kg</a:t>
            </a:r>
          </a:p>
          <a:p>
            <a:pPr>
              <a:buNone/>
            </a:pPr>
            <a:r>
              <a:rPr lang="en-GB" sz="1800" dirty="0"/>
              <a:t>Counted total </a:t>
            </a:r>
            <a:r>
              <a:rPr lang="en-GB" sz="1800" b="1" dirty="0"/>
              <a:t>successful vs failed mission outcomes</a:t>
            </a:r>
            <a:endParaRPr lang="en-GB" sz="1800" dirty="0"/>
          </a:p>
          <a:p>
            <a:pPr>
              <a:buNone/>
            </a:pPr>
            <a:r>
              <a:rPr lang="en-GB" sz="1800" dirty="0"/>
              <a:t>Found </a:t>
            </a:r>
            <a:r>
              <a:rPr lang="en-GB" sz="1800" b="1" dirty="0"/>
              <a:t>booster(s) carrying maximum payload mass</a:t>
            </a:r>
            <a:endParaRPr lang="en-GB" sz="1800" dirty="0"/>
          </a:p>
          <a:p>
            <a:pPr>
              <a:buNone/>
            </a:pPr>
            <a:r>
              <a:rPr lang="en-GB" sz="1800" dirty="0"/>
              <a:t>Retrieved records of </a:t>
            </a:r>
            <a:r>
              <a:rPr lang="en-GB" sz="1800" b="1" dirty="0"/>
              <a:t>failed drone ship landings in 2015</a:t>
            </a:r>
            <a:endParaRPr lang="en-GB" sz="1800" dirty="0"/>
          </a:p>
          <a:p>
            <a:r>
              <a:rPr lang="en-GB" sz="1800" dirty="0"/>
              <a:t>Ranked </a:t>
            </a:r>
            <a:r>
              <a:rPr lang="en-GB" sz="1800" b="1" dirty="0"/>
              <a:t>landing outcomes</a:t>
            </a:r>
            <a:r>
              <a:rPr lang="en-GB" sz="1800" dirty="0"/>
              <a:t> between 2010-06-04 and 2017-03-20 in descending order</a:t>
            </a:r>
          </a:p>
          <a:p>
            <a:pPr>
              <a:lnSpc>
                <a:spcPct val="100000"/>
              </a:lnSpc>
              <a:spcBef>
                <a:spcPts val="1400"/>
              </a:spcBef>
            </a:pPr>
            <a:r>
              <a:rPr lang="en-US" sz="1800" dirty="0" err="1">
                <a:solidFill>
                  <a:schemeClr val="accent3">
                    <a:lumMod val="25000"/>
                  </a:schemeClr>
                </a:solidFill>
              </a:rPr>
              <a:t>Github</a:t>
            </a:r>
            <a:r>
              <a:rPr lang="en-US" sz="1800" dirty="0">
                <a:solidFill>
                  <a:schemeClr val="accent3">
                    <a:lumMod val="25000"/>
                  </a:schemeClr>
                </a:solidFill>
              </a:rPr>
              <a:t> URL </a:t>
            </a:r>
            <a:r>
              <a:rPr lang="en-US" sz="1800" dirty="0">
                <a:solidFill>
                  <a:schemeClr val="accent3">
                    <a:lumMod val="25000"/>
                  </a:schemeClr>
                </a:solidFill>
                <a:sym typeface="Wingdings" panose="05000000000000000000" pitchFamily="2" charset="2"/>
              </a:rPr>
              <a:t> https://github.com/haniae/SpaceX_Analysis/blob/main/jupyter-labs-eda-sql-coursera_sqllite%20(1).ipynb</a:t>
            </a:r>
            <a:endParaRPr lang="en-US" sz="1800" dirty="0">
              <a:solidFill>
                <a:schemeClr val="accent3">
                  <a:lumMod val="25000"/>
                </a:schemeClr>
              </a:solidFill>
            </a:endParaRPr>
          </a:p>
          <a:p>
            <a:endParaRPr lang="en-US" sz="1800" dirty="0"/>
          </a:p>
          <a:p>
            <a:endParaRPr lang="en-US" sz="1800" dirty="0"/>
          </a:p>
          <a:p>
            <a:endParaRPr lang="en-US" sz="18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lnSpcReduction="10000"/>
          </a:bodyPr>
          <a:lstStyle/>
          <a:p>
            <a:pPr>
              <a:buFont typeface="Arial" panose="020B0604020202020204" pitchFamily="34" charset="0"/>
              <a:buChar char="•"/>
            </a:pPr>
            <a:r>
              <a:rPr lang="en-GB" sz="2000" b="1" dirty="0"/>
              <a:t>Launch Site Markers:</a:t>
            </a:r>
            <a:r>
              <a:rPr lang="en-GB" sz="2000" dirty="0"/>
              <a:t> Added custom markers at each launch site with popups showing site names and coordinates to provide geographic orientation</a:t>
            </a:r>
          </a:p>
          <a:p>
            <a:pPr>
              <a:buFont typeface="Arial" panose="020B0604020202020204" pitchFamily="34" charset="0"/>
              <a:buChar char="•"/>
            </a:pPr>
            <a:r>
              <a:rPr lang="en-GB" sz="2000" b="1" dirty="0"/>
              <a:t>Color-coded Circles:</a:t>
            </a:r>
            <a:r>
              <a:rPr lang="en-GB" sz="2000" dirty="0"/>
              <a:t> Represented successful vs failed landings using </a:t>
            </a:r>
            <a:r>
              <a:rPr lang="en-GB" sz="2000" dirty="0" err="1"/>
              <a:t>colored</a:t>
            </a:r>
            <a:r>
              <a:rPr lang="en-GB" sz="2000" dirty="0"/>
              <a:t> circle markers to allow easy visual distinction</a:t>
            </a:r>
          </a:p>
          <a:p>
            <a:pPr>
              <a:buFont typeface="Arial" panose="020B0604020202020204" pitchFamily="34" charset="0"/>
              <a:buChar char="•"/>
            </a:pPr>
            <a:r>
              <a:rPr lang="en-GB" sz="2000" b="1" dirty="0"/>
              <a:t>Interactive Tooltips:</a:t>
            </a:r>
            <a:r>
              <a:rPr lang="en-GB" sz="2000" dirty="0"/>
              <a:t> Included mouse-over tooltips to help users identify sites without clicking</a:t>
            </a:r>
          </a:p>
          <a:p>
            <a:pPr>
              <a:buFont typeface="Arial" panose="020B0604020202020204" pitchFamily="34" charset="0"/>
              <a:buChar char="•"/>
            </a:pPr>
            <a:r>
              <a:rPr lang="en-GB" sz="2000" b="1" dirty="0"/>
              <a:t>Distance Lines (Polylines):</a:t>
            </a:r>
            <a:r>
              <a:rPr lang="en-GB" sz="2000" dirty="0"/>
              <a:t> Drew lines from selected launch sites to nearby infrastructure (e.g., roads, coastlines) to assess proximity for site analysis</a:t>
            </a:r>
          </a:p>
          <a:p>
            <a:pPr>
              <a:buFont typeface="Arial" panose="020B0604020202020204" pitchFamily="34" charset="0"/>
              <a:buChar char="•"/>
            </a:pPr>
            <a:r>
              <a:rPr lang="en-GB" sz="2000" b="1" dirty="0" err="1"/>
              <a:t>GeoJSON</a:t>
            </a:r>
            <a:r>
              <a:rPr lang="en-GB" sz="2000" b="1" dirty="0"/>
              <a:t> Layers:</a:t>
            </a:r>
            <a:r>
              <a:rPr lang="en-GB" sz="2000" dirty="0"/>
              <a:t> Used to visualize clustering and elevation zones, enhancing geographical insights</a:t>
            </a:r>
          </a:p>
          <a:p>
            <a:r>
              <a:rPr lang="en-GB" sz="2000" dirty="0"/>
              <a:t>These objects were added to make the map interactive and to support visual investigation into how site location and surrounding geography relate to mission success or failure.</a:t>
            </a:r>
          </a:p>
          <a:p>
            <a:r>
              <a:rPr lang="en-US" sz="2000" dirty="0" err="1"/>
              <a:t>Github</a:t>
            </a:r>
            <a:r>
              <a:rPr lang="en-US" sz="2000" dirty="0"/>
              <a:t> URL </a:t>
            </a:r>
            <a:r>
              <a:rPr lang="en-US" sz="2000" dirty="0">
                <a:sym typeface="Wingdings" panose="05000000000000000000" pitchFamily="2" charset="2"/>
              </a:rPr>
              <a:t> https://github.com/haniae/SpaceX_Analysis/blob/main/lab_jupyter_launch_site_location%20(2).ipynb</a:t>
            </a:r>
            <a:endParaRPr lang="en-US" sz="2000" dirty="0"/>
          </a:p>
          <a:p>
            <a:endParaRPr lang="en-US" sz="20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43439" y="1380967"/>
            <a:ext cx="8188933" cy="4351338"/>
          </a:xfrm>
          <a:prstGeom prst="rect">
            <a:avLst/>
          </a:prstGeom>
        </p:spPr>
        <p:txBody>
          <a:bodyPr>
            <a:noAutofit/>
          </a:bodyPr>
          <a:lstStyle/>
          <a:p>
            <a:pPr>
              <a:buNone/>
            </a:pPr>
            <a:r>
              <a:rPr lang="en-GB" sz="1800" b="1" dirty="0"/>
              <a:t>Prepared features and labels</a:t>
            </a:r>
            <a:r>
              <a:rPr lang="en-GB" sz="1800" dirty="0"/>
              <a:t> from the cleaned and engineered dataset</a:t>
            </a:r>
          </a:p>
          <a:p>
            <a:pPr>
              <a:buNone/>
            </a:pPr>
            <a:r>
              <a:rPr lang="en-GB" sz="1800" b="1" dirty="0"/>
              <a:t>Split data</a:t>
            </a:r>
            <a:r>
              <a:rPr lang="en-GB" sz="1800" dirty="0"/>
              <a:t> into training and testing sets using </a:t>
            </a:r>
            <a:r>
              <a:rPr lang="en-GB" sz="1800" dirty="0" err="1"/>
              <a:t>train_test_split</a:t>
            </a:r>
            <a:endParaRPr lang="en-GB" sz="1800" dirty="0"/>
          </a:p>
          <a:p>
            <a:pPr>
              <a:buNone/>
            </a:pPr>
            <a:r>
              <a:rPr lang="en-GB" sz="1800" dirty="0"/>
              <a:t>Trained multiple classification models:</a:t>
            </a:r>
          </a:p>
          <a:p>
            <a:pPr>
              <a:buFont typeface="Arial" panose="020B0604020202020204" pitchFamily="34" charset="0"/>
              <a:buChar char="•"/>
            </a:pPr>
            <a:r>
              <a:rPr lang="en-GB" sz="1800" dirty="0"/>
              <a:t>Logistic Regression</a:t>
            </a:r>
          </a:p>
          <a:p>
            <a:pPr>
              <a:buFont typeface="Arial" panose="020B0604020202020204" pitchFamily="34" charset="0"/>
              <a:buChar char="•"/>
            </a:pPr>
            <a:r>
              <a:rPr lang="en-GB" sz="1800" dirty="0"/>
              <a:t>SVM (Support Vector Machine)</a:t>
            </a:r>
          </a:p>
          <a:p>
            <a:pPr>
              <a:buFont typeface="Arial" panose="020B0604020202020204" pitchFamily="34" charset="0"/>
              <a:buChar char="•"/>
            </a:pPr>
            <a:r>
              <a:rPr lang="en-GB" sz="1800" dirty="0"/>
              <a:t>K-Nearest </a:t>
            </a:r>
            <a:r>
              <a:rPr lang="en-GB" sz="1800" dirty="0" err="1"/>
              <a:t>Neighbors</a:t>
            </a:r>
            <a:r>
              <a:rPr lang="en-GB" sz="1800" dirty="0"/>
              <a:t> (KNN)</a:t>
            </a:r>
          </a:p>
          <a:p>
            <a:pPr>
              <a:buFont typeface="Arial" panose="020B0604020202020204" pitchFamily="34" charset="0"/>
              <a:buChar char="•"/>
            </a:pPr>
            <a:r>
              <a:rPr lang="en-GB" sz="1800" dirty="0"/>
              <a:t>Decision Tree</a:t>
            </a:r>
          </a:p>
          <a:p>
            <a:pPr>
              <a:buNone/>
            </a:pPr>
            <a:r>
              <a:rPr lang="en-GB" sz="1800" b="1" dirty="0"/>
              <a:t>Evaluated performance</a:t>
            </a:r>
            <a:r>
              <a:rPr lang="en-GB" sz="1800" dirty="0"/>
              <a:t> using accuracy, precision, recall, and F1-score</a:t>
            </a:r>
          </a:p>
          <a:p>
            <a:pPr>
              <a:buNone/>
            </a:pPr>
            <a:r>
              <a:rPr lang="en-GB" sz="1800" b="1" dirty="0"/>
              <a:t>Tuned hyperparameters</a:t>
            </a:r>
            <a:r>
              <a:rPr lang="en-GB" sz="1800" dirty="0"/>
              <a:t> using validation data (e.g., C for SVM, </a:t>
            </a:r>
            <a:r>
              <a:rPr lang="en-GB" sz="1800" dirty="0" err="1"/>
              <a:t>max_depth</a:t>
            </a:r>
            <a:r>
              <a:rPr lang="en-GB" sz="1800" dirty="0"/>
              <a:t> for Decision Tree)</a:t>
            </a:r>
          </a:p>
          <a:p>
            <a:r>
              <a:rPr lang="en-GB" sz="1800" b="1" dirty="0"/>
              <a:t>Identified best model</a:t>
            </a:r>
            <a:r>
              <a:rPr lang="en-GB" sz="1800" dirty="0"/>
              <a:t> (e.g., Decision Tree) that achieved </a:t>
            </a:r>
            <a:r>
              <a:rPr lang="en-GB" sz="1800" b="1" dirty="0"/>
              <a:t>93.33% accuracy</a:t>
            </a:r>
            <a:r>
              <a:rPr lang="en-GB" sz="1800" dirty="0"/>
              <a:t> on test set</a:t>
            </a:r>
          </a:p>
          <a:p>
            <a:pPr>
              <a:lnSpc>
                <a:spcPct val="100000"/>
              </a:lnSpc>
              <a:spcBef>
                <a:spcPts val="1400"/>
              </a:spcBef>
            </a:pPr>
            <a:r>
              <a:rPr lang="en-US" sz="1800" dirty="0" err="1">
                <a:solidFill>
                  <a:schemeClr val="accent3">
                    <a:lumMod val="25000"/>
                  </a:schemeClr>
                </a:solidFill>
              </a:rPr>
              <a:t>Github</a:t>
            </a:r>
            <a:r>
              <a:rPr lang="en-US" sz="1800" dirty="0">
                <a:solidFill>
                  <a:schemeClr val="accent3">
                    <a:lumMod val="25000"/>
                  </a:schemeClr>
                </a:solidFill>
              </a:rPr>
              <a:t> URL </a:t>
            </a:r>
            <a:r>
              <a:rPr lang="en-US" sz="1800" dirty="0">
                <a:solidFill>
                  <a:schemeClr val="accent3">
                    <a:lumMod val="25000"/>
                  </a:schemeClr>
                </a:solidFill>
                <a:sym typeface="Wingdings" panose="05000000000000000000" pitchFamily="2" charset="2"/>
              </a:rPr>
              <a:t> https://github.com/haniae/SpaceX_Analysis/blob/main/SpaceX_Machine%20Learning%20Prediction_Part_5%20(1).ipynb</a:t>
            </a:r>
            <a:endParaRPr lang="en-US" sz="1800" dirty="0">
              <a:solidFill>
                <a:schemeClr val="accent3">
                  <a:lumMod val="25000"/>
                </a:schemeClr>
              </a:solidFill>
            </a:endParaRPr>
          </a:p>
          <a:p>
            <a:endParaRPr lang="en-US" sz="18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8195" name="Picture 3">
            <a:extLst>
              <a:ext uri="{FF2B5EF4-FFF2-40B4-BE49-F238E27FC236}">
                <a16:creationId xmlns:a16="http://schemas.microsoft.com/office/drawing/2014/main" id="{6825B113-16DF-2B20-379D-8924AF8FED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8736" y="1403784"/>
            <a:ext cx="3081193" cy="4621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415451"/>
            <a:ext cx="10077246" cy="16216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None/>
            </a:pPr>
            <a:r>
              <a:rPr lang="en-GB" sz="1400" b="1" dirty="0">
                <a:solidFill>
                  <a:schemeClr val="tx1"/>
                </a:solidFill>
              </a:rPr>
              <a:t>Exploratory Data Analysis Results</a:t>
            </a:r>
          </a:p>
          <a:p>
            <a:pPr>
              <a:buFont typeface="Arial" panose="020B0604020202020204" pitchFamily="34" charset="0"/>
              <a:buChar char="•"/>
            </a:pPr>
            <a:r>
              <a:rPr lang="en-GB" sz="1400" dirty="0">
                <a:solidFill>
                  <a:schemeClr val="tx1"/>
                </a:solidFill>
              </a:rPr>
              <a:t>Identified </a:t>
            </a:r>
            <a:r>
              <a:rPr lang="en-GB" sz="1400" b="1" dirty="0">
                <a:solidFill>
                  <a:schemeClr val="tx1"/>
                </a:solidFill>
              </a:rPr>
              <a:t>launch sites</a:t>
            </a:r>
            <a:r>
              <a:rPr lang="en-GB" sz="1400" dirty="0">
                <a:solidFill>
                  <a:schemeClr val="tx1"/>
                </a:solidFill>
              </a:rPr>
              <a:t> with highest and lowest success rates</a:t>
            </a:r>
          </a:p>
          <a:p>
            <a:pPr>
              <a:buFont typeface="Arial" panose="020B0604020202020204" pitchFamily="34" charset="0"/>
              <a:buChar char="•"/>
            </a:pPr>
            <a:r>
              <a:rPr lang="en-GB" sz="1400" dirty="0">
                <a:solidFill>
                  <a:schemeClr val="tx1"/>
                </a:solidFill>
              </a:rPr>
              <a:t>Found that </a:t>
            </a:r>
            <a:r>
              <a:rPr lang="en-GB" sz="1400" b="1" dirty="0">
                <a:solidFill>
                  <a:schemeClr val="tx1"/>
                </a:solidFill>
              </a:rPr>
              <a:t>orbital type</a:t>
            </a:r>
            <a:r>
              <a:rPr lang="en-GB" sz="1400" dirty="0">
                <a:solidFill>
                  <a:schemeClr val="tx1"/>
                </a:solidFill>
              </a:rPr>
              <a:t> and </a:t>
            </a:r>
            <a:r>
              <a:rPr lang="en-GB" sz="1400" b="1" dirty="0">
                <a:solidFill>
                  <a:schemeClr val="tx1"/>
                </a:solidFill>
              </a:rPr>
              <a:t>payload mass</a:t>
            </a:r>
            <a:r>
              <a:rPr lang="en-GB" sz="1400" dirty="0">
                <a:solidFill>
                  <a:schemeClr val="tx1"/>
                </a:solidFill>
              </a:rPr>
              <a:t> significantly correlate with mission success</a:t>
            </a:r>
          </a:p>
          <a:p>
            <a:pPr>
              <a:buFont typeface="Arial" panose="020B0604020202020204" pitchFamily="34" charset="0"/>
              <a:buChar char="•"/>
            </a:pPr>
            <a:r>
              <a:rPr lang="en-GB" sz="1400" dirty="0">
                <a:solidFill>
                  <a:schemeClr val="tx1"/>
                </a:solidFill>
              </a:rPr>
              <a:t>Detected an upward trend in success rates over time from 2010 to 2020</a:t>
            </a:r>
          </a:p>
          <a:p>
            <a:pPr>
              <a:buFont typeface="Arial" panose="020B0604020202020204" pitchFamily="34" charset="0"/>
              <a:buChar char="•"/>
            </a:pPr>
            <a:r>
              <a:rPr lang="en-GB" sz="1400" dirty="0">
                <a:solidFill>
                  <a:schemeClr val="tx1"/>
                </a:solidFill>
              </a:rPr>
              <a:t>Booster versions like </a:t>
            </a:r>
            <a:r>
              <a:rPr lang="en-GB" sz="1400" b="1" dirty="0">
                <a:solidFill>
                  <a:schemeClr val="tx1"/>
                </a:solidFill>
              </a:rPr>
              <a:t>F9 B5</a:t>
            </a:r>
            <a:r>
              <a:rPr lang="en-GB" sz="1400" dirty="0">
                <a:solidFill>
                  <a:schemeClr val="tx1"/>
                </a:solidFill>
              </a:rPr>
              <a:t> showed higher reliability than earlier variants</a:t>
            </a:r>
          </a:p>
          <a:p>
            <a:pPr>
              <a:buNone/>
            </a:pPr>
            <a:r>
              <a:rPr lang="en-GB" sz="1400" b="1" dirty="0">
                <a:solidFill>
                  <a:schemeClr val="tx1"/>
                </a:solidFill>
              </a:rPr>
              <a:t>🔹 Interactive Analytics Demo (Screenshots)</a:t>
            </a:r>
          </a:p>
          <a:p>
            <a:pPr>
              <a:buFont typeface="Arial" panose="020B0604020202020204" pitchFamily="34" charset="0"/>
              <a:buChar char="•"/>
            </a:pPr>
            <a:r>
              <a:rPr lang="en-GB" sz="1400" b="1" dirty="0">
                <a:solidFill>
                  <a:schemeClr val="tx1"/>
                </a:solidFill>
              </a:rPr>
              <a:t>Folium map</a:t>
            </a:r>
            <a:r>
              <a:rPr lang="en-GB" sz="1400" dirty="0">
                <a:solidFill>
                  <a:schemeClr val="tx1"/>
                </a:solidFill>
              </a:rPr>
              <a:t>: Showed geographic distribution of all launch sites with markers</a:t>
            </a:r>
          </a:p>
          <a:p>
            <a:pPr>
              <a:buFont typeface="Arial" panose="020B0604020202020204" pitchFamily="34" charset="0"/>
              <a:buChar char="•"/>
            </a:pPr>
            <a:r>
              <a:rPr lang="en-GB" sz="1400" b="1" dirty="0">
                <a:solidFill>
                  <a:schemeClr val="tx1"/>
                </a:solidFill>
              </a:rPr>
              <a:t>Hover tooltips and color-coded markers</a:t>
            </a:r>
            <a:r>
              <a:rPr lang="en-GB" sz="1400" dirty="0">
                <a:solidFill>
                  <a:schemeClr val="tx1"/>
                </a:solidFill>
              </a:rPr>
              <a:t>: Enabled quick identification of success/failure per site</a:t>
            </a:r>
          </a:p>
          <a:p>
            <a:pPr>
              <a:buFont typeface="Arial" panose="020B0604020202020204" pitchFamily="34" charset="0"/>
              <a:buChar char="•"/>
            </a:pPr>
            <a:r>
              <a:rPr lang="en-GB" sz="1400" b="1" dirty="0" err="1">
                <a:solidFill>
                  <a:schemeClr val="tx1"/>
                </a:solidFill>
              </a:rPr>
              <a:t>Plotly</a:t>
            </a:r>
            <a:r>
              <a:rPr lang="en-GB" sz="1400" b="1" dirty="0">
                <a:solidFill>
                  <a:schemeClr val="tx1"/>
                </a:solidFill>
              </a:rPr>
              <a:t> Dash dashboard</a:t>
            </a:r>
            <a:r>
              <a:rPr lang="en-GB" sz="1400" dirty="0">
                <a:solidFill>
                  <a:schemeClr val="tx1"/>
                </a:solidFill>
              </a:rPr>
              <a:t>:</a:t>
            </a:r>
          </a:p>
          <a:p>
            <a:pPr marL="742950" lvl="1" indent="-285750">
              <a:buFont typeface="Arial" panose="020B0604020202020204" pitchFamily="34" charset="0"/>
              <a:buChar char="•"/>
            </a:pPr>
            <a:r>
              <a:rPr lang="en-GB" sz="1200" b="1" dirty="0">
                <a:solidFill>
                  <a:schemeClr val="tx1"/>
                </a:solidFill>
              </a:rPr>
              <a:t>Pie chart</a:t>
            </a:r>
            <a:r>
              <a:rPr lang="en-GB" sz="1200" dirty="0">
                <a:solidFill>
                  <a:schemeClr val="tx1"/>
                </a:solidFill>
              </a:rPr>
              <a:t>: Success rate by launch site</a:t>
            </a:r>
          </a:p>
          <a:p>
            <a:pPr marL="742950" lvl="1" indent="-285750">
              <a:buFont typeface="Arial" panose="020B0604020202020204" pitchFamily="34" charset="0"/>
              <a:buChar char="•"/>
            </a:pPr>
            <a:r>
              <a:rPr lang="en-GB" sz="1200" b="1" dirty="0">
                <a:solidFill>
                  <a:schemeClr val="tx1"/>
                </a:solidFill>
              </a:rPr>
              <a:t>Scatter plot</a:t>
            </a:r>
            <a:r>
              <a:rPr lang="en-GB" sz="1200" dirty="0">
                <a:solidFill>
                  <a:schemeClr val="tx1"/>
                </a:solidFill>
              </a:rPr>
              <a:t>: Payload mass vs mission success with orbit filter</a:t>
            </a:r>
          </a:p>
          <a:p>
            <a:pPr marL="742950" lvl="1" indent="-285750">
              <a:buFont typeface="Arial" panose="020B0604020202020204" pitchFamily="34" charset="0"/>
              <a:buChar char="•"/>
            </a:pPr>
            <a:r>
              <a:rPr lang="en-GB" sz="1200" b="1" dirty="0">
                <a:solidFill>
                  <a:schemeClr val="tx1"/>
                </a:solidFill>
              </a:rPr>
              <a:t>Dropdown + </a:t>
            </a:r>
            <a:r>
              <a:rPr lang="en-GB" sz="1200" b="1" dirty="0" err="1">
                <a:solidFill>
                  <a:schemeClr val="tx1"/>
                </a:solidFill>
              </a:rPr>
              <a:t>RangeSlider</a:t>
            </a:r>
            <a:r>
              <a:rPr lang="en-GB" sz="1200" dirty="0">
                <a:solidFill>
                  <a:schemeClr val="tx1"/>
                </a:solidFill>
              </a:rPr>
              <a:t>: Made dashboard fully interactive for users</a:t>
            </a:r>
          </a:p>
          <a:p>
            <a:pPr>
              <a:buNone/>
            </a:pPr>
            <a:r>
              <a:rPr lang="en-GB" sz="1400" b="1" dirty="0">
                <a:solidFill>
                  <a:schemeClr val="tx1"/>
                </a:solidFill>
              </a:rPr>
              <a:t>🔹 Predictive Analysis Results</a:t>
            </a:r>
          </a:p>
          <a:p>
            <a:pPr>
              <a:buFont typeface="Arial" panose="020B0604020202020204" pitchFamily="34" charset="0"/>
              <a:buChar char="•"/>
            </a:pPr>
            <a:r>
              <a:rPr lang="en-GB" sz="1400" dirty="0">
                <a:solidFill>
                  <a:schemeClr val="tx1"/>
                </a:solidFill>
              </a:rPr>
              <a:t>Compared multiple classification models: Logistic Regression, SVM, KNN, Decision Tree</a:t>
            </a:r>
          </a:p>
          <a:p>
            <a:pPr>
              <a:buFont typeface="Arial" panose="020B0604020202020204" pitchFamily="34" charset="0"/>
              <a:buChar char="•"/>
            </a:pPr>
            <a:r>
              <a:rPr lang="en-GB" sz="1400" dirty="0">
                <a:solidFill>
                  <a:schemeClr val="tx1"/>
                </a:solidFill>
              </a:rPr>
              <a:t>Achieved highest accuracy (</a:t>
            </a:r>
            <a:r>
              <a:rPr lang="en-GB" sz="1400" b="1" dirty="0">
                <a:solidFill>
                  <a:schemeClr val="tx1"/>
                </a:solidFill>
              </a:rPr>
              <a:t>93.33%</a:t>
            </a:r>
            <a:r>
              <a:rPr lang="en-GB" sz="1400" dirty="0">
                <a:solidFill>
                  <a:schemeClr val="tx1"/>
                </a:solidFill>
              </a:rPr>
              <a:t>) using the Decision Tree model</a:t>
            </a:r>
          </a:p>
          <a:p>
            <a:pPr>
              <a:buFont typeface="Arial" panose="020B0604020202020204" pitchFamily="34" charset="0"/>
              <a:buChar char="•"/>
            </a:pPr>
            <a:r>
              <a:rPr lang="en-GB" sz="1400" b="1" dirty="0">
                <a:solidFill>
                  <a:schemeClr val="tx1"/>
                </a:solidFill>
              </a:rPr>
              <a:t>Confusion matrix</a:t>
            </a:r>
            <a:r>
              <a:rPr lang="en-GB" sz="1400" dirty="0">
                <a:solidFill>
                  <a:schemeClr val="tx1"/>
                </a:solidFill>
              </a:rPr>
              <a:t> showed high precision and recall for successful mission prediction</a:t>
            </a:r>
          </a:p>
          <a:p>
            <a:pPr>
              <a:buFont typeface="Arial" panose="020B0604020202020204" pitchFamily="34" charset="0"/>
              <a:buChar char="•"/>
            </a:pPr>
            <a:r>
              <a:rPr lang="en-GB" sz="1400" dirty="0">
                <a:solidFill>
                  <a:schemeClr val="tx1"/>
                </a:solidFill>
              </a:rPr>
              <a:t>Final model can effectively guide SpaceX toward </a:t>
            </a:r>
            <a:r>
              <a:rPr lang="en-GB" sz="1400" b="1" dirty="0">
                <a:solidFill>
                  <a:schemeClr val="tx1"/>
                </a:solidFill>
              </a:rPr>
              <a:t>data-driven launch outcome forecasting</a:t>
            </a:r>
            <a:endParaRPr lang="en-GB" sz="1400" dirty="0">
              <a:solidFill>
                <a:schemeClr val="tx1"/>
              </a:solidFill>
            </a:endParaRPr>
          </a:p>
          <a:p>
            <a:pPr marL="0" indent="0">
              <a:buNone/>
            </a:pPr>
            <a:endParaRPr lang="en-US" sz="1400" dirty="0">
              <a:solidFill>
                <a:schemeClr val="tx1"/>
              </a:solidFill>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5720E9C9-4150-03CC-A3A2-747A9BB99BF8}"/>
              </a:ext>
            </a:extLst>
          </p:cNvPr>
          <p:cNvPicPr>
            <a:picLocks noChangeAspect="1"/>
          </p:cNvPicPr>
          <p:nvPr/>
        </p:nvPicPr>
        <p:blipFill>
          <a:blip r:embed="rId4"/>
          <a:stretch>
            <a:fillRect/>
          </a:stretch>
        </p:blipFill>
        <p:spPr>
          <a:xfrm>
            <a:off x="6096000" y="1730753"/>
            <a:ext cx="5957534" cy="3516161"/>
          </a:xfrm>
          <a:prstGeom prst="rect">
            <a:avLst/>
          </a:prstGeom>
        </p:spPr>
      </p:pic>
      <p:sp>
        <p:nvSpPr>
          <p:cNvPr id="9" name="TextBox 8">
            <a:extLst>
              <a:ext uri="{FF2B5EF4-FFF2-40B4-BE49-F238E27FC236}">
                <a16:creationId xmlns:a16="http://schemas.microsoft.com/office/drawing/2014/main" id="{B646BC4A-9142-EECA-F682-865F612E6B21}"/>
              </a:ext>
            </a:extLst>
          </p:cNvPr>
          <p:cNvSpPr txBox="1"/>
          <p:nvPr/>
        </p:nvSpPr>
        <p:spPr>
          <a:xfrm>
            <a:off x="138466" y="1730753"/>
            <a:ext cx="6096000" cy="3970318"/>
          </a:xfrm>
          <a:prstGeom prst="rect">
            <a:avLst/>
          </a:prstGeom>
          <a:noFill/>
        </p:spPr>
        <p:txBody>
          <a:bodyPr wrap="square">
            <a:spAutoFit/>
          </a:bodyPr>
          <a:lstStyle/>
          <a:p>
            <a:pPr>
              <a:buNone/>
            </a:pPr>
            <a:r>
              <a:rPr lang="en-GB" b="1" dirty="0"/>
              <a:t>Success Trends Over Time:</a:t>
            </a:r>
            <a:r>
              <a:rPr lang="en-GB" dirty="0"/>
              <a:t> Later flights (right side of the x-axis) show higher success rates, especially from CCAFS SLC 40 and KSC LC 39A, indicating SpaceX improved its reliability over time.</a:t>
            </a:r>
          </a:p>
          <a:p>
            <a:pPr>
              <a:buNone/>
            </a:pPr>
            <a:r>
              <a:rPr lang="en-GB" b="1" dirty="0"/>
              <a:t>Site-Specific Patterns:</a:t>
            </a:r>
            <a:endParaRPr lang="en-GB" dirty="0"/>
          </a:p>
          <a:p>
            <a:pPr>
              <a:buFont typeface="Arial" panose="020B0604020202020204" pitchFamily="34" charset="0"/>
              <a:buChar char="•"/>
            </a:pPr>
            <a:r>
              <a:rPr lang="en-GB" dirty="0"/>
              <a:t>CCAFS SLC 40 had the most launches and a strong success trend.</a:t>
            </a:r>
          </a:p>
          <a:p>
            <a:pPr>
              <a:buFont typeface="Arial" panose="020B0604020202020204" pitchFamily="34" charset="0"/>
              <a:buChar char="•"/>
            </a:pPr>
            <a:r>
              <a:rPr lang="en-GB" dirty="0"/>
              <a:t>KSC LC 39A appears to have a high success ratio with fewer failed missions.</a:t>
            </a:r>
          </a:p>
          <a:p>
            <a:pPr>
              <a:buFont typeface="Arial" panose="020B0604020202020204" pitchFamily="34" charset="0"/>
              <a:buChar char="•"/>
            </a:pPr>
            <a:r>
              <a:rPr lang="en-GB" dirty="0"/>
              <a:t>VAFB SLC 4E has a more mixed outcome, but fewer total launches.</a:t>
            </a:r>
          </a:p>
          <a:p>
            <a:r>
              <a:rPr lang="en-GB" b="1" dirty="0"/>
              <a:t>Overall:</a:t>
            </a:r>
            <a:r>
              <a:rPr lang="en-GB" dirty="0"/>
              <a:t> There's a clear visual progression toward orange (success) with increasing flight numbers, reflecting SpaceX’s growing launch expertise.</a:t>
            </a:r>
          </a:p>
          <a:p>
            <a:endParaRPr lang="en-GB" dirty="0"/>
          </a:p>
        </p:txBody>
      </p:sp>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4651076" cy="3811588"/>
          </a:xfrm>
          <a:prstGeom prst="rect">
            <a:avLst/>
          </a:prstGeom>
        </p:spPr>
        <p:txBody>
          <a:bodyPr>
            <a:normAutofit/>
          </a:bodyPr>
          <a:lstStyle/>
          <a:p>
            <a:pPr>
              <a:buNone/>
            </a:pPr>
            <a:r>
              <a:rPr lang="en-GB" sz="1800" b="1" dirty="0"/>
              <a:t>CCAFS SLC 40</a:t>
            </a:r>
            <a:r>
              <a:rPr lang="en-GB" sz="1800" dirty="0"/>
              <a:t> handled the </a:t>
            </a:r>
            <a:r>
              <a:rPr lang="en-GB" sz="1800" b="1" dirty="0"/>
              <a:t>widest range of payloads</a:t>
            </a:r>
            <a:r>
              <a:rPr lang="en-GB" sz="1800" dirty="0"/>
              <a:t>, including the largest ones (~16,000 kg), and still shows a strong success rate.</a:t>
            </a:r>
          </a:p>
          <a:p>
            <a:pPr>
              <a:buNone/>
            </a:pPr>
            <a:r>
              <a:rPr lang="en-GB" sz="1800" b="1" dirty="0"/>
              <a:t>KSC LC 39A</a:t>
            </a:r>
            <a:r>
              <a:rPr lang="en-GB" sz="1800" dirty="0"/>
              <a:t> has mostly successful launches in the </a:t>
            </a:r>
            <a:r>
              <a:rPr lang="en-GB" sz="1800" b="1" dirty="0"/>
              <a:t>3,000–6,000 kg</a:t>
            </a:r>
            <a:r>
              <a:rPr lang="en-GB" sz="1800" dirty="0"/>
              <a:t> range, indicating stable performance in moderate payloads.</a:t>
            </a:r>
          </a:p>
          <a:p>
            <a:pPr>
              <a:buNone/>
            </a:pPr>
            <a:r>
              <a:rPr lang="en-GB" sz="1800" b="1" dirty="0"/>
              <a:t>VAFB SLC 4E</a:t>
            </a:r>
            <a:r>
              <a:rPr lang="en-GB" sz="1800" dirty="0"/>
              <a:t> shows fewer launches overall, with payloads mainly between </a:t>
            </a:r>
            <a:r>
              <a:rPr lang="en-GB" sz="1800" b="1" dirty="0"/>
              <a:t>500–10,000 kg</a:t>
            </a:r>
            <a:r>
              <a:rPr lang="en-GB" sz="1800" dirty="0"/>
              <a:t>, and a fairly mixed outcome.</a:t>
            </a:r>
          </a:p>
          <a:p>
            <a:r>
              <a:rPr lang="en-GB" sz="1800" dirty="0"/>
              <a:t>Success is </a:t>
            </a:r>
            <a:r>
              <a:rPr lang="en-GB" sz="1800" b="1" dirty="0"/>
              <a:t>not strictly limited by payload mass</a:t>
            </a:r>
            <a:r>
              <a:rPr lang="en-GB" sz="1800" dirty="0"/>
              <a:t> — heavy payloads (even 15,600+ kg) still succeeded, showing the robustness of booster tech.</a:t>
            </a:r>
          </a:p>
          <a:p>
            <a:endParaRPr lang="en-GB" sz="1800" dirty="0"/>
          </a:p>
          <a:p>
            <a:endParaRPr lang="en-GB" sz="1800" dirty="0"/>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9A250FD4-5E0F-2BF0-4125-BB20DEAA019D}"/>
              </a:ext>
            </a:extLst>
          </p:cNvPr>
          <p:cNvPicPr>
            <a:picLocks noChangeAspect="1"/>
          </p:cNvPicPr>
          <p:nvPr/>
        </p:nvPicPr>
        <p:blipFill>
          <a:blip r:embed="rId4"/>
          <a:stretch>
            <a:fillRect/>
          </a:stretch>
        </p:blipFill>
        <p:spPr>
          <a:xfrm>
            <a:off x="5743975" y="1875311"/>
            <a:ext cx="5941593" cy="381158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00744" y="1524000"/>
            <a:ext cx="4669970" cy="4369702"/>
          </a:xfrm>
          <a:prstGeom prst="rect">
            <a:avLst/>
          </a:prstGeom>
        </p:spPr>
        <p:txBody>
          <a:bodyPr>
            <a:normAutofit fontScale="92500" lnSpcReduction="10000"/>
          </a:bodyPr>
          <a:lstStyle/>
          <a:p>
            <a:pPr>
              <a:buNone/>
            </a:pPr>
            <a:r>
              <a:rPr lang="en-GB" sz="1600" b="1" dirty="0"/>
              <a:t>100% Success Rate Orbits:</a:t>
            </a:r>
            <a:endParaRPr lang="en-GB" sz="1600" dirty="0"/>
          </a:p>
          <a:p>
            <a:pPr>
              <a:buFont typeface="Arial" panose="020B0604020202020204" pitchFamily="34" charset="0"/>
              <a:buChar char="•"/>
            </a:pPr>
            <a:r>
              <a:rPr lang="en-GB" sz="1600" dirty="0"/>
              <a:t>GEO, HEO, ES-L1, and SSO all show perfect success across recorded launches</a:t>
            </a:r>
          </a:p>
          <a:p>
            <a:pPr>
              <a:buFont typeface="Arial" panose="020B0604020202020204" pitchFamily="34" charset="0"/>
              <a:buChar char="•"/>
            </a:pPr>
            <a:r>
              <a:rPr lang="en-GB" sz="1600" dirty="0"/>
              <a:t>These may involve higher-priority or heavily planned missions</a:t>
            </a:r>
          </a:p>
          <a:p>
            <a:pPr>
              <a:buNone/>
            </a:pPr>
            <a:r>
              <a:rPr lang="en-GB" sz="1600" b="1" dirty="0"/>
              <a:t>Moderate Success Orbits:</a:t>
            </a:r>
            <a:endParaRPr lang="en-GB" sz="1600" dirty="0"/>
          </a:p>
          <a:p>
            <a:pPr>
              <a:buFont typeface="Arial" panose="020B0604020202020204" pitchFamily="34" charset="0"/>
              <a:buChar char="•"/>
            </a:pPr>
            <a:r>
              <a:rPr lang="en-GB" sz="1600" dirty="0"/>
              <a:t>LEO, MEO, and PO show success rates around 65–70%</a:t>
            </a:r>
          </a:p>
          <a:p>
            <a:pPr>
              <a:buFont typeface="Arial" panose="020B0604020202020204" pitchFamily="34" charset="0"/>
              <a:buChar char="•"/>
            </a:pPr>
            <a:r>
              <a:rPr lang="en-GB" sz="1600" dirty="0"/>
              <a:t>These may reflect earlier test launches or riskier payloads</a:t>
            </a:r>
          </a:p>
          <a:p>
            <a:pPr>
              <a:buNone/>
            </a:pPr>
            <a:r>
              <a:rPr lang="en-GB" sz="1600" b="1" dirty="0"/>
              <a:t>Lowest Success Rate:</a:t>
            </a:r>
            <a:endParaRPr lang="en-GB" sz="1600" dirty="0"/>
          </a:p>
          <a:p>
            <a:pPr>
              <a:buFont typeface="Arial" panose="020B0604020202020204" pitchFamily="34" charset="0"/>
              <a:buChar char="•"/>
            </a:pPr>
            <a:r>
              <a:rPr lang="en-GB" sz="1600" dirty="0"/>
              <a:t>GTO stands out with a success rate </a:t>
            </a:r>
            <a:r>
              <a:rPr lang="en-GB" sz="1600" b="1" dirty="0"/>
              <a:t>just over 50%</a:t>
            </a:r>
            <a:r>
              <a:rPr lang="en-GB" sz="1600" dirty="0"/>
              <a:t>, indicating it may have involved more challenging or experimental launches</a:t>
            </a:r>
          </a:p>
          <a:p>
            <a:r>
              <a:rPr lang="en-GB" sz="1600" b="1" dirty="0"/>
              <a:t>Overall Takeaway:</a:t>
            </a:r>
            <a:br>
              <a:rPr lang="en-GB" sz="1600" dirty="0"/>
            </a:br>
            <a:r>
              <a:rPr lang="en-GB" sz="1600" dirty="0"/>
              <a:t>Success appears orbit-dependent; higher orbits don't necessarily mean higher risk — planning, payload, and booster tech are also critical</a:t>
            </a:r>
          </a:p>
          <a:p>
            <a:endParaRPr lang="en-GB" sz="1600"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3568E110-E060-B32C-2CEF-5AD902A8ADE6}"/>
              </a:ext>
            </a:extLst>
          </p:cNvPr>
          <p:cNvPicPr>
            <a:picLocks noChangeAspect="1"/>
          </p:cNvPicPr>
          <p:nvPr/>
        </p:nvPicPr>
        <p:blipFill>
          <a:blip r:embed="rId4"/>
          <a:stretch>
            <a:fillRect/>
          </a:stretch>
        </p:blipFill>
        <p:spPr>
          <a:xfrm>
            <a:off x="5399315" y="1873969"/>
            <a:ext cx="6215138" cy="364825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4455132" cy="3811588"/>
          </a:xfrm>
          <a:prstGeom prst="rect">
            <a:avLst/>
          </a:prstGeom>
        </p:spPr>
        <p:txBody>
          <a:bodyPr>
            <a:normAutofit lnSpcReduction="10000"/>
          </a:bodyPr>
          <a:lstStyle/>
          <a:p>
            <a:pPr>
              <a:buNone/>
            </a:pPr>
            <a:r>
              <a:rPr lang="en-GB" sz="1800" b="1" dirty="0"/>
              <a:t>Success Over Time:</a:t>
            </a:r>
            <a:r>
              <a:rPr lang="en-GB" sz="1800" dirty="0"/>
              <a:t> Later flight numbers show more orange (success), indicating improved reliability as the program matured.</a:t>
            </a:r>
          </a:p>
          <a:p>
            <a:pPr>
              <a:buNone/>
            </a:pPr>
            <a:r>
              <a:rPr lang="en-GB" sz="1800" b="1" dirty="0"/>
              <a:t>GTO and ISS orbits</a:t>
            </a:r>
            <a:r>
              <a:rPr lang="en-GB" sz="1800" dirty="0"/>
              <a:t> were targeted throughout the mission history, with improved success rates in later launches.</a:t>
            </a:r>
          </a:p>
          <a:p>
            <a:pPr>
              <a:buNone/>
            </a:pPr>
            <a:r>
              <a:rPr lang="en-GB" sz="1800" b="1" dirty="0"/>
              <a:t>Newer Orbits (e.g., SSO, VLEO):</a:t>
            </a:r>
            <a:r>
              <a:rPr lang="en-GB" sz="1800" dirty="0"/>
              <a:t> Appear primarily in higher flight numbers, often with successful outcomes — suggesting confidence in handling new orbital demands.</a:t>
            </a:r>
          </a:p>
          <a:p>
            <a:r>
              <a:rPr lang="en-GB" sz="1800" b="1" dirty="0"/>
              <a:t>LEO and ISS missions:</a:t>
            </a:r>
            <a:r>
              <a:rPr lang="en-GB" sz="1800" dirty="0"/>
              <a:t> Have a spread across the entire flight timeline, reflecting their central role in early SpaceX missions.</a:t>
            </a:r>
          </a:p>
          <a:p>
            <a:endParaRPr lang="en-GB" sz="1800" dirty="0"/>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5984913-890A-EE2B-3F14-463761A2104D}"/>
              </a:ext>
            </a:extLst>
          </p:cNvPr>
          <p:cNvPicPr>
            <a:picLocks noChangeAspect="1"/>
          </p:cNvPicPr>
          <p:nvPr/>
        </p:nvPicPr>
        <p:blipFill>
          <a:blip r:embed="rId4"/>
          <a:stretch>
            <a:fillRect/>
          </a:stretch>
        </p:blipFill>
        <p:spPr>
          <a:xfrm>
            <a:off x="5791200" y="1610251"/>
            <a:ext cx="6070856" cy="375441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74067" y="1926772"/>
            <a:ext cx="4705503" cy="3811588"/>
          </a:xfrm>
          <a:prstGeom prst="rect">
            <a:avLst/>
          </a:prstGeom>
        </p:spPr>
        <p:txBody>
          <a:bodyPr>
            <a:noAutofit/>
          </a:bodyPr>
          <a:lstStyle/>
          <a:p>
            <a:pPr>
              <a:buNone/>
            </a:pPr>
            <a:r>
              <a:rPr lang="en-GB" sz="1800" b="1" dirty="0"/>
              <a:t>Success is common across most payload sizes and orbit types</a:t>
            </a:r>
            <a:r>
              <a:rPr lang="en-GB" sz="1800" dirty="0"/>
              <a:t>—especially beyond 3000 kg.</a:t>
            </a:r>
          </a:p>
          <a:p>
            <a:pPr>
              <a:buNone/>
            </a:pPr>
            <a:r>
              <a:rPr lang="en-GB" sz="1800" b="1" dirty="0"/>
              <a:t>GTO and VLEO</a:t>
            </a:r>
            <a:r>
              <a:rPr lang="en-GB" sz="1800" dirty="0"/>
              <a:t> show a wide range of payloads with mixed outcomes, while </a:t>
            </a:r>
            <a:r>
              <a:rPr lang="en-GB" sz="1800" b="1" dirty="0"/>
              <a:t>SSO, HEO, and ES-L1</a:t>
            </a:r>
            <a:r>
              <a:rPr lang="en-GB" sz="1800" dirty="0"/>
              <a:t> show consistently successful results regardless of weight.</a:t>
            </a:r>
          </a:p>
          <a:p>
            <a:pPr>
              <a:buNone/>
            </a:pPr>
            <a:r>
              <a:rPr lang="en-GB" sz="1800" dirty="0"/>
              <a:t>Very </a:t>
            </a:r>
            <a:r>
              <a:rPr lang="en-GB" sz="1800" b="1" dirty="0"/>
              <a:t>large payloads (&gt;10,000 kg)</a:t>
            </a:r>
            <a:r>
              <a:rPr lang="en-GB" sz="1800" dirty="0"/>
              <a:t>—especially in </a:t>
            </a:r>
            <a:r>
              <a:rPr lang="en-GB" sz="1800" b="1" dirty="0"/>
              <a:t>VLEO</a:t>
            </a:r>
            <a:r>
              <a:rPr lang="en-GB" sz="1800" dirty="0"/>
              <a:t>—were mostly successful, indicating robust booster performance.</a:t>
            </a:r>
          </a:p>
          <a:p>
            <a:r>
              <a:rPr lang="en-GB" sz="1800" b="1" dirty="0"/>
              <a:t>LEO and ISS missions</a:t>
            </a:r>
            <a:r>
              <a:rPr lang="en-GB" sz="1800" dirty="0"/>
              <a:t> carried smaller payloads, often with successful outcomes, reinforcing their role in testing and low-risk missions.</a:t>
            </a:r>
          </a:p>
          <a:p>
            <a:endParaRPr lang="en-GB" sz="1800" dirty="0"/>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13314" name="Picture 2" descr="User uploaded image">
            <a:extLst>
              <a:ext uri="{FF2B5EF4-FFF2-40B4-BE49-F238E27FC236}">
                <a16:creationId xmlns:a16="http://schemas.microsoft.com/office/drawing/2014/main" id="{9F204070-B44E-1EA3-284B-A5FCCD6C02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2216" y="1700282"/>
            <a:ext cx="6288644" cy="3712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94115" y="1609499"/>
            <a:ext cx="4705503" cy="4336679"/>
          </a:xfrm>
          <a:prstGeom prst="rect">
            <a:avLst/>
          </a:prstGeom>
        </p:spPr>
        <p:txBody>
          <a:bodyPr>
            <a:normAutofit lnSpcReduction="10000"/>
          </a:bodyPr>
          <a:lstStyle/>
          <a:p>
            <a:pPr>
              <a:buFont typeface="Arial" panose="020B0604020202020204" pitchFamily="34" charset="0"/>
              <a:buChar char="•"/>
            </a:pPr>
            <a:r>
              <a:rPr lang="en-GB" sz="1800" b="1" dirty="0"/>
              <a:t>2010–2013:</a:t>
            </a:r>
            <a:r>
              <a:rPr lang="en-GB" sz="1800" dirty="0"/>
              <a:t> No successful launches — early phase with testing and failures</a:t>
            </a:r>
          </a:p>
          <a:p>
            <a:pPr>
              <a:buFont typeface="Arial" panose="020B0604020202020204" pitchFamily="34" charset="0"/>
              <a:buChar char="•"/>
            </a:pPr>
            <a:r>
              <a:rPr lang="en-GB" sz="1800" b="1" dirty="0"/>
              <a:t>2014–2016:</a:t>
            </a:r>
            <a:r>
              <a:rPr lang="en-GB" sz="1800" dirty="0"/>
              <a:t> Gradual improvements, reaching ~65% success by 2016</a:t>
            </a:r>
          </a:p>
          <a:p>
            <a:pPr>
              <a:buFont typeface="Arial" panose="020B0604020202020204" pitchFamily="34" charset="0"/>
              <a:buChar char="•"/>
            </a:pPr>
            <a:r>
              <a:rPr lang="en-GB" sz="1800" b="1" dirty="0"/>
              <a:t>2017–2020:</a:t>
            </a:r>
            <a:r>
              <a:rPr lang="en-GB" sz="1800" dirty="0"/>
              <a:t> Major reliability gains:</a:t>
            </a:r>
          </a:p>
          <a:p>
            <a:pPr marL="742950" lvl="1" indent="-285750">
              <a:buFont typeface="Arial" panose="020B0604020202020204" pitchFamily="34" charset="0"/>
              <a:buChar char="•"/>
            </a:pPr>
            <a:r>
              <a:rPr lang="en-GB" sz="1600" dirty="0"/>
              <a:t>2017 and 2019 had the </a:t>
            </a:r>
            <a:r>
              <a:rPr lang="en-GB" sz="1600" b="1" dirty="0"/>
              <a:t>highest success rates</a:t>
            </a:r>
            <a:r>
              <a:rPr lang="en-GB" sz="1600" dirty="0"/>
              <a:t> (~84% and ~91%)</a:t>
            </a:r>
          </a:p>
          <a:p>
            <a:pPr marL="742950" lvl="1" indent="-285750">
              <a:buFont typeface="Arial" panose="020B0604020202020204" pitchFamily="34" charset="0"/>
              <a:buChar char="•"/>
            </a:pPr>
            <a:r>
              <a:rPr lang="en-GB" sz="1600" dirty="0"/>
              <a:t>2018 dipped slightly, but bounced back in 2019</a:t>
            </a:r>
          </a:p>
          <a:p>
            <a:pPr marL="742950" lvl="1" indent="-285750">
              <a:buFont typeface="Arial" panose="020B0604020202020204" pitchFamily="34" charset="0"/>
              <a:buChar char="•"/>
            </a:pPr>
            <a:r>
              <a:rPr lang="en-GB" sz="1600" b="1" dirty="0"/>
              <a:t>2020 maintained high success</a:t>
            </a:r>
            <a:r>
              <a:rPr lang="en-GB" sz="1600" dirty="0"/>
              <a:t>, showing consistent performance</a:t>
            </a:r>
          </a:p>
          <a:p>
            <a:pPr marL="457200" lvl="1" indent="0">
              <a:buNone/>
            </a:pPr>
            <a:r>
              <a:rPr lang="en-GB" sz="1600" b="1" dirty="0"/>
              <a:t>Conclusion:</a:t>
            </a:r>
          </a:p>
          <a:p>
            <a:r>
              <a:rPr lang="en-GB" sz="1800" dirty="0"/>
              <a:t>This chart highlights SpaceX's strong learning curve — a company that evolved from trial-and-error launches to becoming a highly reliable space transportation provider by 2020.</a:t>
            </a:r>
          </a:p>
          <a:p>
            <a:endParaRPr lang="en-GB" sz="1800" dirty="0"/>
          </a:p>
          <a:p>
            <a:endParaRPr lang="en-GB" sz="1800" dirty="0"/>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CF336386-5425-C2F0-CF3E-DD6BAF1BEF6E}"/>
              </a:ext>
            </a:extLst>
          </p:cNvPr>
          <p:cNvPicPr>
            <a:picLocks noChangeAspect="1"/>
          </p:cNvPicPr>
          <p:nvPr/>
        </p:nvPicPr>
        <p:blipFill>
          <a:blip r:embed="rId4"/>
          <a:stretch>
            <a:fillRect/>
          </a:stretch>
        </p:blipFill>
        <p:spPr>
          <a:xfrm>
            <a:off x="5561359" y="1609499"/>
            <a:ext cx="6036526" cy="391422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GB" sz="2000" dirty="0">
                <a:solidFill>
                  <a:schemeClr val="accent3">
                    <a:lumMod val="25000"/>
                  </a:schemeClr>
                </a:solidFill>
                <a:latin typeface="Abadi" panose="020B0604020104020204" pitchFamily="34" charset="0"/>
              </a:rPr>
              <a:t>SELECT DISTINCT </a:t>
            </a:r>
            <a:r>
              <a:rPr lang="en-GB" sz="2000" dirty="0" err="1">
                <a:solidFill>
                  <a:schemeClr val="accent3">
                    <a:lumMod val="25000"/>
                  </a:schemeClr>
                </a:solidFill>
                <a:latin typeface="Abadi" panose="020B0604020104020204" pitchFamily="34" charset="0"/>
              </a:rPr>
              <a:t>LaunchSite</a:t>
            </a:r>
            <a:r>
              <a:rPr lang="en-GB" sz="2000" dirty="0">
                <a:solidFill>
                  <a:schemeClr val="accent3">
                    <a:lumMod val="25000"/>
                  </a:schemeClr>
                </a:solidFill>
                <a:latin typeface="Abadi" panose="020B0604020104020204" pitchFamily="34" charset="0"/>
              </a:rPr>
              <a:t> FROM SPACEX;</a:t>
            </a:r>
          </a:p>
          <a:p>
            <a:pPr>
              <a:lnSpc>
                <a:spcPct val="100000"/>
              </a:lnSpc>
              <a:spcBef>
                <a:spcPts val="1400"/>
              </a:spcBef>
            </a:pPr>
            <a:r>
              <a:rPr lang="en-GB" sz="2000" dirty="0">
                <a:solidFill>
                  <a:schemeClr val="accent3">
                    <a:lumMod val="25000"/>
                  </a:schemeClr>
                </a:solidFill>
                <a:latin typeface="Abadi" panose="020B0604020104020204" pitchFamily="34" charset="0"/>
              </a:rPr>
              <a:t>RESULTS</a:t>
            </a:r>
          </a:p>
          <a:p>
            <a:pPr>
              <a:buNone/>
            </a:pPr>
            <a:r>
              <a:rPr lang="en-GB" sz="2000" dirty="0"/>
              <a:t>CCAFS SLC 40</a:t>
            </a:r>
          </a:p>
          <a:p>
            <a:pPr>
              <a:buNone/>
            </a:pPr>
            <a:r>
              <a:rPr lang="en-GB" sz="2000" dirty="0"/>
              <a:t>KSC LC 39A</a:t>
            </a:r>
          </a:p>
          <a:p>
            <a:pPr>
              <a:buNone/>
            </a:pPr>
            <a:r>
              <a:rPr lang="en-GB" sz="2000" dirty="0"/>
              <a:t>VAFB SLC 4E</a:t>
            </a:r>
          </a:p>
          <a:p>
            <a:pPr marL="0" indent="0">
              <a:buNone/>
            </a:pPr>
            <a:r>
              <a:rPr lang="en-GB" sz="2000" dirty="0"/>
              <a:t>STLS (SpaceX's testing site in Texas)</a:t>
            </a:r>
          </a:p>
          <a:p>
            <a:pPr marL="0" indent="0">
              <a:lnSpc>
                <a:spcPct val="100000"/>
              </a:lnSpc>
              <a:spcBef>
                <a:spcPts val="1400"/>
              </a:spcBef>
              <a:buNone/>
            </a:pPr>
            <a:r>
              <a:rPr lang="en-GB" sz="2000" dirty="0"/>
              <a:t>These launch sites represent SpaceX's main operational hubs. Most launches occurred at </a:t>
            </a:r>
            <a:r>
              <a:rPr lang="en-GB" sz="2000" b="1" dirty="0"/>
              <a:t>CCAFS SLC 40</a:t>
            </a:r>
            <a:r>
              <a:rPr lang="en-GB" sz="2000" dirty="0"/>
              <a:t>, while </a:t>
            </a:r>
            <a:r>
              <a:rPr lang="en-GB" sz="2000" b="1" dirty="0"/>
              <a:t>KSC LC 39A</a:t>
            </a:r>
            <a:r>
              <a:rPr lang="en-GB" sz="2000" dirty="0"/>
              <a:t> was used for higher-profile missions. </a:t>
            </a:r>
            <a:r>
              <a:rPr lang="en-GB" sz="2000" b="1" dirty="0"/>
              <a:t>VAFB SLC 4E</a:t>
            </a:r>
            <a:r>
              <a:rPr lang="en-GB" sz="2000" dirty="0"/>
              <a:t> handled west coast launches. </a:t>
            </a:r>
            <a:r>
              <a:rPr lang="en-GB" sz="2000" b="1" dirty="0"/>
              <a:t>STLS</a:t>
            </a:r>
            <a:r>
              <a:rPr lang="en-GB" sz="2000" dirty="0"/>
              <a:t> is used for ground-based testing and simulation purposes.</a:t>
            </a:r>
          </a:p>
          <a:p>
            <a:pPr marL="0" indent="0">
              <a:lnSpc>
                <a:spcPct val="100000"/>
              </a:lnSpc>
              <a:spcBef>
                <a:spcPts val="1400"/>
              </a:spcBef>
              <a:buNone/>
            </a:pPr>
            <a:endParaRPr lang="en-GB"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7" name="Picture 6">
            <a:extLst>
              <a:ext uri="{FF2B5EF4-FFF2-40B4-BE49-F238E27FC236}">
                <a16:creationId xmlns:a16="http://schemas.microsoft.com/office/drawing/2014/main" id="{4056E05B-6DEA-03D4-5B70-D89FF482713F}"/>
              </a:ext>
            </a:extLst>
          </p:cNvPr>
          <p:cNvPicPr>
            <a:picLocks noChangeAspect="1"/>
          </p:cNvPicPr>
          <p:nvPr/>
        </p:nvPicPr>
        <p:blipFill>
          <a:blip r:embed="rId4"/>
          <a:stretch>
            <a:fillRect/>
          </a:stretch>
        </p:blipFill>
        <p:spPr>
          <a:xfrm>
            <a:off x="1676401" y="5617985"/>
            <a:ext cx="7893850" cy="55897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2506662"/>
            <a:ext cx="9745589" cy="4351338"/>
          </a:xfrm>
          <a:prstGeom prst="rect">
            <a:avLst/>
          </a:prstGeom>
        </p:spPr>
        <p:txBody>
          <a:bodyPr>
            <a:normAutofit/>
          </a:bodyPr>
          <a:lstStyle/>
          <a:p>
            <a:pPr>
              <a:lnSpc>
                <a:spcPct val="100000"/>
              </a:lnSpc>
              <a:spcBef>
                <a:spcPts val="1400"/>
              </a:spcBef>
            </a:pPr>
            <a:r>
              <a:rPr lang="en-GB" sz="2000" dirty="0">
                <a:solidFill>
                  <a:schemeClr val="accent3">
                    <a:lumMod val="25000"/>
                  </a:schemeClr>
                </a:solidFill>
                <a:latin typeface="Abadi" panose="020B0604020104020204" pitchFamily="34" charset="0"/>
              </a:rPr>
              <a:t>SELECT * </a:t>
            </a:r>
          </a:p>
          <a:p>
            <a:pPr>
              <a:lnSpc>
                <a:spcPct val="100000"/>
              </a:lnSpc>
              <a:spcBef>
                <a:spcPts val="1400"/>
              </a:spcBef>
            </a:pPr>
            <a:r>
              <a:rPr lang="en-GB" sz="2000" dirty="0">
                <a:solidFill>
                  <a:schemeClr val="accent3">
                    <a:lumMod val="25000"/>
                  </a:schemeClr>
                </a:solidFill>
                <a:latin typeface="Abadi" panose="020B0604020104020204" pitchFamily="34" charset="0"/>
              </a:rPr>
              <a:t>FROM SPACEX </a:t>
            </a:r>
          </a:p>
          <a:p>
            <a:pPr>
              <a:lnSpc>
                <a:spcPct val="100000"/>
              </a:lnSpc>
              <a:spcBef>
                <a:spcPts val="1400"/>
              </a:spcBef>
            </a:pPr>
            <a:r>
              <a:rPr lang="en-GB" sz="2000" dirty="0">
                <a:solidFill>
                  <a:schemeClr val="accent3">
                    <a:lumMod val="25000"/>
                  </a:schemeClr>
                </a:solidFill>
                <a:latin typeface="Abadi" panose="020B0604020104020204" pitchFamily="34" charset="0"/>
              </a:rPr>
              <a:t>WHERE </a:t>
            </a:r>
            <a:r>
              <a:rPr lang="en-GB" sz="2000" dirty="0" err="1">
                <a:solidFill>
                  <a:schemeClr val="accent3">
                    <a:lumMod val="25000"/>
                  </a:schemeClr>
                </a:solidFill>
                <a:latin typeface="Abadi" panose="020B0604020104020204" pitchFamily="34" charset="0"/>
              </a:rPr>
              <a:t>LaunchSite</a:t>
            </a:r>
            <a:r>
              <a:rPr lang="en-GB" sz="2000" dirty="0">
                <a:solidFill>
                  <a:schemeClr val="accent3">
                    <a:lumMod val="25000"/>
                  </a:schemeClr>
                </a:solidFill>
                <a:latin typeface="Abadi" panose="020B0604020104020204" pitchFamily="34" charset="0"/>
              </a:rPr>
              <a:t> LIKE 'CCA%' </a:t>
            </a:r>
          </a:p>
          <a:p>
            <a:pPr>
              <a:lnSpc>
                <a:spcPct val="100000"/>
              </a:lnSpc>
              <a:spcBef>
                <a:spcPts val="1400"/>
              </a:spcBef>
            </a:pPr>
            <a:r>
              <a:rPr lang="en-GB" sz="2000" dirty="0">
                <a:solidFill>
                  <a:schemeClr val="accent3">
                    <a:lumMod val="25000"/>
                  </a:schemeClr>
                </a:solidFill>
                <a:latin typeface="Abadi" panose="020B0604020104020204" pitchFamily="34" charset="0"/>
              </a:rPr>
              <a:t>LIMIT 5;</a:t>
            </a:r>
          </a:p>
          <a:p>
            <a:pPr>
              <a:lnSpc>
                <a:spcPct val="100000"/>
              </a:lnSpc>
              <a:spcBef>
                <a:spcPts val="1400"/>
              </a:spcBef>
            </a:pPr>
            <a:endParaRPr lang="en-GB"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GB" sz="2000" dirty="0">
              <a:solidFill>
                <a:schemeClr val="accent3">
                  <a:lumMod val="25000"/>
                </a:schemeClr>
              </a:solidFill>
              <a:latin typeface="Abadi" panose="020B0604020104020204" pitchFamily="34" charset="0"/>
            </a:endParaRPr>
          </a:p>
          <a:p>
            <a:pPr>
              <a:lnSpc>
                <a:spcPct val="100000"/>
              </a:lnSpc>
              <a:spcBef>
                <a:spcPts val="1400"/>
              </a:spcBef>
            </a:pPr>
            <a:r>
              <a:rPr lang="en-GB" sz="2000" dirty="0"/>
              <a:t>The query filters launch sites that </a:t>
            </a:r>
            <a:r>
              <a:rPr lang="en-GB" sz="2000" b="1" dirty="0"/>
              <a:t>begin with 'CCA'</a:t>
            </a:r>
            <a:r>
              <a:rPr lang="en-GB" sz="2000" dirty="0"/>
              <a:t>, corresponding to </a:t>
            </a:r>
            <a:r>
              <a:rPr lang="en-GB" sz="2000" b="1" dirty="0"/>
              <a:t>Cape Canaveral Air Force Station (CCAFS)</a:t>
            </a:r>
            <a:r>
              <a:rPr lang="en-GB" sz="2000" dirty="0"/>
              <a:t>. This is one of the </a:t>
            </a:r>
            <a:r>
              <a:rPr lang="en-GB" sz="2000" b="1" dirty="0"/>
              <a:t>primary SpaceX launch sites</a:t>
            </a:r>
            <a:r>
              <a:rPr lang="en-GB" sz="2000" dirty="0"/>
              <a:t>, used frequently for missions targeting geostationary and low Earth orbits.</a:t>
            </a:r>
          </a:p>
          <a:p>
            <a:pPr>
              <a:lnSpc>
                <a:spcPct val="100000"/>
              </a:lnSpc>
              <a:spcBef>
                <a:spcPts val="1400"/>
              </a:spcBef>
            </a:pPr>
            <a:endParaRPr lang="en-GB"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99EBDEDA-5BA6-C93E-C99B-483320E6508E}"/>
              </a:ext>
            </a:extLst>
          </p:cNvPr>
          <p:cNvPicPr>
            <a:picLocks noChangeAspect="1"/>
          </p:cNvPicPr>
          <p:nvPr/>
        </p:nvPicPr>
        <p:blipFill>
          <a:blip r:embed="rId4"/>
          <a:stretch>
            <a:fillRect/>
          </a:stretch>
        </p:blipFill>
        <p:spPr>
          <a:xfrm>
            <a:off x="5436734" y="2232196"/>
            <a:ext cx="6556076" cy="288009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GB" sz="2400" dirty="0">
                <a:solidFill>
                  <a:schemeClr val="accent3">
                    <a:lumMod val="25000"/>
                  </a:schemeClr>
                </a:solidFill>
                <a:latin typeface="Abadi" panose="020B0604020104020204" pitchFamily="34" charset="0"/>
              </a:rPr>
              <a:t>SELECT SUM(</a:t>
            </a:r>
            <a:r>
              <a:rPr lang="en-GB" sz="2400" dirty="0" err="1">
                <a:solidFill>
                  <a:schemeClr val="accent3">
                    <a:lumMod val="25000"/>
                  </a:schemeClr>
                </a:solidFill>
                <a:latin typeface="Abadi" panose="020B0604020104020204" pitchFamily="34" charset="0"/>
              </a:rPr>
              <a:t>PayloadMass</a:t>
            </a:r>
            <a:r>
              <a:rPr lang="en-GB" sz="2400" dirty="0">
                <a:solidFill>
                  <a:schemeClr val="accent3">
                    <a:lumMod val="25000"/>
                  </a:schemeClr>
                </a:solidFill>
                <a:latin typeface="Abadi" panose="020B0604020104020204" pitchFamily="34" charset="0"/>
              </a:rPr>
              <a:t>) AS </a:t>
            </a:r>
            <a:r>
              <a:rPr lang="en-GB" sz="2400" dirty="0" err="1">
                <a:solidFill>
                  <a:schemeClr val="accent3">
                    <a:lumMod val="25000"/>
                  </a:schemeClr>
                </a:solidFill>
                <a:latin typeface="Abadi" panose="020B0604020104020204" pitchFamily="34" charset="0"/>
              </a:rPr>
              <a:t>TotalPayloadFromNASA</a:t>
            </a:r>
            <a:endParaRPr lang="en-GB" sz="2400" dirty="0">
              <a:solidFill>
                <a:schemeClr val="accent3">
                  <a:lumMod val="25000"/>
                </a:schemeClr>
              </a:solidFill>
              <a:latin typeface="Abadi" panose="020B0604020104020204" pitchFamily="34" charset="0"/>
            </a:endParaRPr>
          </a:p>
          <a:p>
            <a:pPr>
              <a:lnSpc>
                <a:spcPct val="100000"/>
              </a:lnSpc>
              <a:spcBef>
                <a:spcPts val="1400"/>
              </a:spcBef>
            </a:pPr>
            <a:r>
              <a:rPr lang="en-GB" sz="2400" dirty="0">
                <a:solidFill>
                  <a:schemeClr val="accent3">
                    <a:lumMod val="25000"/>
                  </a:schemeClr>
                </a:solidFill>
                <a:latin typeface="Abadi" panose="020B0604020104020204" pitchFamily="34" charset="0"/>
              </a:rPr>
              <a:t>FROM SPACEX</a:t>
            </a:r>
          </a:p>
          <a:p>
            <a:pPr>
              <a:lnSpc>
                <a:spcPct val="100000"/>
              </a:lnSpc>
              <a:spcBef>
                <a:spcPts val="1400"/>
              </a:spcBef>
            </a:pPr>
            <a:r>
              <a:rPr lang="en-GB" sz="2400" dirty="0">
                <a:solidFill>
                  <a:schemeClr val="accent3">
                    <a:lumMod val="25000"/>
                  </a:schemeClr>
                </a:solidFill>
                <a:latin typeface="Abadi" panose="020B0604020104020204" pitchFamily="34" charset="0"/>
              </a:rPr>
              <a:t>WHERE Customer LIKE '%NASA%’;</a:t>
            </a:r>
          </a:p>
          <a:p>
            <a:pPr marL="0" indent="0">
              <a:lnSpc>
                <a:spcPct val="100000"/>
              </a:lnSpc>
              <a:spcBef>
                <a:spcPts val="1400"/>
              </a:spcBef>
              <a:buNone/>
            </a:pPr>
            <a:endParaRPr lang="en-GB" sz="2400" dirty="0">
              <a:solidFill>
                <a:schemeClr val="accent3">
                  <a:lumMod val="25000"/>
                </a:schemeClr>
              </a:solidFill>
              <a:latin typeface="Abadi" panose="020B06040201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400" dirty="0"/>
              <a:t>This query calculates the </a:t>
            </a:r>
            <a:r>
              <a:rPr lang="en-GB" sz="2400" b="1" dirty="0"/>
              <a:t>total payload mass</a:t>
            </a:r>
            <a:r>
              <a:rPr lang="en-GB" sz="2400" dirty="0"/>
              <a:t> (in kilograms) launched by boosters carrying missions for </a:t>
            </a:r>
            <a:r>
              <a:rPr lang="en-GB" sz="2400" b="1" dirty="0"/>
              <a:t>NASA</a:t>
            </a:r>
            <a:r>
              <a:rPr lang="en-GB" sz="2400" dirty="0"/>
              <a:t>. Using a LIKE '%NASA%' clause ensures we include all variations (e.g., NASA (CRS), NASA/ESA). The result shows that </a:t>
            </a:r>
            <a:r>
              <a:rPr lang="en-GB" sz="2400" b="1" dirty="0"/>
              <a:t>SpaceX has transported over 55,000 kg for NASA</a:t>
            </a:r>
            <a:r>
              <a:rPr lang="en-GB" sz="2400" dirty="0"/>
              <a:t>, confirming its key role in U.S. government space logistics</a:t>
            </a:r>
          </a:p>
          <a:p>
            <a:endParaRPr lang="en-GB" sz="2400" dirty="0"/>
          </a:p>
          <a:p>
            <a:pPr>
              <a:lnSpc>
                <a:spcPct val="100000"/>
              </a:lnSpc>
              <a:spcBef>
                <a:spcPts val="1400"/>
              </a:spcBef>
            </a:pPr>
            <a:endParaRPr lang="en-GB" sz="2400" dirty="0">
              <a:solidFill>
                <a:schemeClr val="accent3">
                  <a:lumMod val="25000"/>
                </a:schemeClr>
              </a:solidFill>
              <a:latin typeface="Abadi" panose="020B0604020104020204" pitchFamily="34" charset="0"/>
            </a:endParaRPr>
          </a:p>
          <a:p>
            <a:pPr>
              <a:lnSpc>
                <a:spcPct val="100000"/>
              </a:lnSpc>
              <a:spcBef>
                <a:spcPts val="1400"/>
              </a:spcBef>
            </a:pPr>
            <a:endParaRPr lang="en-GB" sz="2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GB" sz="2200" dirty="0">
                <a:solidFill>
                  <a:schemeClr val="accent3">
                    <a:lumMod val="25000"/>
                  </a:schemeClr>
                </a:solidFill>
                <a:latin typeface="Abadi" panose="020B0604020104020204" pitchFamily="34" charset="0"/>
              </a:rPr>
              <a:t>SELECT AVG(</a:t>
            </a:r>
            <a:r>
              <a:rPr lang="en-GB" sz="2200" dirty="0" err="1">
                <a:solidFill>
                  <a:schemeClr val="accent3">
                    <a:lumMod val="25000"/>
                  </a:schemeClr>
                </a:solidFill>
                <a:latin typeface="Abadi" panose="020B0604020104020204" pitchFamily="34" charset="0"/>
              </a:rPr>
              <a:t>PayloadMass</a:t>
            </a:r>
            <a:r>
              <a:rPr lang="en-GB" sz="2200" dirty="0">
                <a:solidFill>
                  <a:schemeClr val="accent3">
                    <a:lumMod val="25000"/>
                  </a:schemeClr>
                </a:solidFill>
                <a:latin typeface="Abadi" panose="020B0604020104020204" pitchFamily="34" charset="0"/>
              </a:rPr>
              <a:t>) AS AvgPayloadF9v1_1</a:t>
            </a:r>
          </a:p>
          <a:p>
            <a:pPr>
              <a:lnSpc>
                <a:spcPct val="100000"/>
              </a:lnSpc>
              <a:spcBef>
                <a:spcPts val="1400"/>
              </a:spcBef>
            </a:pPr>
            <a:r>
              <a:rPr lang="en-GB" sz="2200" dirty="0">
                <a:solidFill>
                  <a:schemeClr val="accent3">
                    <a:lumMod val="25000"/>
                  </a:schemeClr>
                </a:solidFill>
                <a:latin typeface="Abadi" panose="020B0604020104020204" pitchFamily="34" charset="0"/>
              </a:rPr>
              <a:t>FROM SPACEX</a:t>
            </a:r>
          </a:p>
          <a:p>
            <a:pPr>
              <a:lnSpc>
                <a:spcPct val="100000"/>
              </a:lnSpc>
              <a:spcBef>
                <a:spcPts val="1400"/>
              </a:spcBef>
            </a:pPr>
            <a:r>
              <a:rPr lang="en-GB" sz="2200" dirty="0">
                <a:solidFill>
                  <a:schemeClr val="accent3">
                    <a:lumMod val="25000"/>
                  </a:schemeClr>
                </a:solidFill>
                <a:latin typeface="Abadi" panose="020B0604020104020204" pitchFamily="34" charset="0"/>
              </a:rPr>
              <a:t>WHERE </a:t>
            </a:r>
            <a:r>
              <a:rPr lang="en-GB" sz="2200" dirty="0" err="1">
                <a:solidFill>
                  <a:schemeClr val="accent3">
                    <a:lumMod val="25000"/>
                  </a:schemeClr>
                </a:solidFill>
                <a:latin typeface="Abadi" panose="020B0604020104020204" pitchFamily="34" charset="0"/>
              </a:rPr>
              <a:t>BoosterVersion</a:t>
            </a:r>
            <a:r>
              <a:rPr lang="en-GB" sz="2200" dirty="0">
                <a:solidFill>
                  <a:schemeClr val="accent3">
                    <a:lumMod val="25000"/>
                  </a:schemeClr>
                </a:solidFill>
                <a:latin typeface="Abadi" panose="020B0604020104020204" pitchFamily="34" charset="0"/>
              </a:rPr>
              <a:t> = 'F9 v1.1’;</a:t>
            </a:r>
          </a:p>
          <a:p>
            <a:pPr marL="0" indent="0">
              <a:lnSpc>
                <a:spcPct val="100000"/>
              </a:lnSpc>
              <a:spcBef>
                <a:spcPts val="1400"/>
              </a:spcBef>
              <a:buNone/>
            </a:pPr>
            <a:r>
              <a:rPr lang="en-GB" sz="1600" dirty="0"/>
              <a:t>The </a:t>
            </a:r>
            <a:r>
              <a:rPr lang="en-GB" sz="1600" b="1" dirty="0"/>
              <a:t>average payload mass</a:t>
            </a:r>
            <a:r>
              <a:rPr lang="en-GB" sz="1600" dirty="0"/>
              <a:t> carried by the </a:t>
            </a:r>
            <a:r>
              <a:rPr lang="en-GB" sz="1600" b="1" dirty="0"/>
              <a:t>F9 v1.1</a:t>
            </a:r>
            <a:r>
              <a:rPr lang="en-GB" sz="1600" dirty="0"/>
              <a:t> booster version is </a:t>
            </a:r>
            <a:r>
              <a:rPr lang="en-GB" sz="1600" b="1" dirty="0"/>
              <a:t>2928.4 kilograms</a:t>
            </a:r>
            <a:r>
              <a:rPr lang="en-GB" sz="1600" dirty="0"/>
              <a:t>. This earlier Falcon 9 variant had a modest lift capacity compared to later versions like F9 Full Thrust and Block 5. The result illustrates SpaceX’s evolving ability to transport heavier payloads in subsequent booster upgrades.</a:t>
            </a:r>
            <a:endParaRPr lang="en-GB"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F369DF72-0479-EDFD-046C-93D1AF055E89}"/>
              </a:ext>
            </a:extLst>
          </p:cNvPr>
          <p:cNvPicPr>
            <a:picLocks noChangeAspect="1"/>
          </p:cNvPicPr>
          <p:nvPr/>
        </p:nvPicPr>
        <p:blipFill>
          <a:blip r:embed="rId3"/>
          <a:stretch>
            <a:fillRect/>
          </a:stretch>
        </p:blipFill>
        <p:spPr>
          <a:xfrm>
            <a:off x="3267326" y="4971805"/>
            <a:ext cx="6011519" cy="80352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buNone/>
            </a:pPr>
            <a:r>
              <a:rPr lang="en-GB" sz="2000" dirty="0"/>
              <a:t>SELECT MIN(Date) AS </a:t>
            </a:r>
            <a:r>
              <a:rPr lang="en-GB" sz="2000" dirty="0" err="1"/>
              <a:t>First_Successful_Landing</a:t>
            </a:r>
            <a:endParaRPr lang="en-GB" sz="2000" dirty="0"/>
          </a:p>
          <a:p>
            <a:pPr marL="0" indent="0">
              <a:buNone/>
            </a:pPr>
            <a:r>
              <a:rPr lang="en-GB" sz="2000" dirty="0"/>
              <a:t>FROM </a:t>
            </a:r>
            <a:r>
              <a:rPr lang="en-GB" sz="2000" dirty="0" err="1"/>
              <a:t>spacex</a:t>
            </a:r>
            <a:endParaRPr lang="en-GB" sz="2000" dirty="0"/>
          </a:p>
          <a:p>
            <a:pPr marL="0" indent="0">
              <a:buNone/>
            </a:pPr>
            <a:r>
              <a:rPr lang="en-GB" sz="2000" dirty="0"/>
              <a:t>WHERE </a:t>
            </a:r>
            <a:r>
              <a:rPr lang="en-GB" sz="2000" dirty="0" err="1"/>
              <a:t>Landing_Outcome</a:t>
            </a:r>
            <a:r>
              <a:rPr lang="en-GB" sz="2000" dirty="0"/>
              <a:t> = 'Success (ground pad)';</a:t>
            </a:r>
          </a:p>
          <a:p>
            <a:pPr marL="0" indent="0">
              <a:buNone/>
            </a:pPr>
            <a:r>
              <a:rPr lang="en-GB" sz="2000" dirty="0"/>
              <a:t>The first successful Falcon 9 booster landing </a:t>
            </a:r>
            <a:r>
              <a:rPr lang="en-GB" sz="2000" b="1" dirty="0"/>
              <a:t>on a ground pad</a:t>
            </a:r>
            <a:r>
              <a:rPr lang="en-GB" sz="2000" dirty="0"/>
              <a:t> occurred on </a:t>
            </a:r>
            <a:r>
              <a:rPr lang="en-GB" sz="2000" b="1" dirty="0"/>
              <a:t>December 22, 2015</a:t>
            </a:r>
            <a:r>
              <a:rPr lang="en-GB" sz="2000" dirty="0"/>
              <a:t>. This historic mission marked a major breakthrough in rocket reusability, as it demonstrated SpaceX's ability to recover the first stage back on land after orbital launch—significantly reducing mission costs and setting the stage for future innovations in spaceflight.</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372561" y="6592943"/>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Rectangle 1">
            <a:extLst>
              <a:ext uri="{FF2B5EF4-FFF2-40B4-BE49-F238E27FC236}">
                <a16:creationId xmlns:a16="http://schemas.microsoft.com/office/drawing/2014/main" id="{939CD861-CEB9-8FAE-1CF6-FB2F22D5A22A}"/>
              </a:ext>
            </a:extLst>
          </p:cNvPr>
          <p:cNvSpPr>
            <a:spLocks noChangeArrowheads="1"/>
          </p:cNvSpPr>
          <p:nvPr/>
        </p:nvSpPr>
        <p:spPr bwMode="auto">
          <a:xfrm>
            <a:off x="734028" y="1501258"/>
            <a:ext cx="9405256"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rPr>
              <a:t>Methodologies Used:</a:t>
            </a:r>
            <a:endParaRPr kumimoji="0" lang="en-US" altLang="en-US" sz="1800" b="0" i="0" u="none" strike="noStrike" cap="none" normalizeH="0" baseline="0" dirty="0">
              <a:ln>
                <a:noFill/>
              </a:ln>
              <a:solidFill>
                <a:schemeClr val="tx1"/>
              </a:solidFill>
              <a:effectLst/>
            </a:endParaRPr>
          </a:p>
          <a:p>
            <a:pPr lvl="1"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rPr>
              <a:t>Collected data using the SpaceX REST API and web scraping techniques</a:t>
            </a:r>
          </a:p>
          <a:p>
            <a:pPr lvl="1"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rPr>
              <a:t>Cleaned and wrangled data using pandas, focusing on missing values and normalization</a:t>
            </a:r>
          </a:p>
          <a:p>
            <a:pPr lvl="1"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rPr>
              <a:t>Performed exploratory data analysis (EDA) with both visualization and SQL queries to uncover trends in launch outcomes, orbit types, payloads, and booster versions</a:t>
            </a:r>
          </a:p>
          <a:p>
            <a:pPr lvl="1"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rPr>
              <a:t>Developed interactive analytics using Folium maps and </a:t>
            </a:r>
            <a:r>
              <a:rPr kumimoji="0" lang="en-US" altLang="en-US" b="0" i="0" u="none" strike="noStrike" cap="none" normalizeH="0" baseline="0" dirty="0" err="1">
                <a:ln>
                  <a:noFill/>
                </a:ln>
                <a:solidFill>
                  <a:schemeClr val="tx1"/>
                </a:solidFill>
                <a:effectLst/>
              </a:rPr>
              <a:t>Plotly</a:t>
            </a:r>
            <a:r>
              <a:rPr kumimoji="0" lang="en-US" altLang="en-US" b="0" i="0" u="none" strike="noStrike" cap="none" normalizeH="0" baseline="0" dirty="0">
                <a:ln>
                  <a:noFill/>
                </a:ln>
                <a:solidFill>
                  <a:schemeClr val="tx1"/>
                </a:solidFill>
                <a:effectLst/>
              </a:rPr>
              <a:t> Dash dashboards</a:t>
            </a:r>
          </a:p>
          <a:p>
            <a:pPr lvl="1"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rPr>
              <a:t>Built and evaluated multiple machine learning models (Logistic Regression, SVM, Decision Tree, KNN) to predict launch success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rPr>
              <a:t>Summary of Results:</a:t>
            </a:r>
            <a:endParaRPr kumimoji="0" lang="en-US" altLang="en-US" sz="1800" b="0" i="0" u="none" strike="noStrike" cap="none" normalizeH="0" baseline="0" dirty="0">
              <a:ln>
                <a:noFill/>
              </a:ln>
              <a:solidFill>
                <a:schemeClr val="tx1"/>
              </a:solidFill>
              <a:effectLst/>
            </a:endParaRPr>
          </a:p>
          <a:p>
            <a:pPr lvl="1"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rPr>
              <a:t>Identified key launch sites and payload ranges linked to successful outcomes</a:t>
            </a:r>
          </a:p>
          <a:p>
            <a:pPr lvl="1"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rPr>
              <a:t>Visualizations revealed orbit types and booster versions with higher success rates</a:t>
            </a:r>
          </a:p>
          <a:p>
            <a:pPr lvl="1"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rPr>
              <a:t>SQL insights confirmed payload performance across missions and booster efficiency</a:t>
            </a:r>
          </a:p>
          <a:p>
            <a:pPr lvl="1"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rPr>
              <a:t>The interactive dashboard provided dynamic exploration of launch outcomes</a:t>
            </a:r>
          </a:p>
          <a:p>
            <a:pPr lvl="1"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rPr>
              <a:t>The best-performing classification model achieved over </a:t>
            </a:r>
            <a:r>
              <a:rPr kumimoji="0" lang="en-US" altLang="en-US" b="1" i="0" u="none" strike="noStrike" cap="none" normalizeH="0" baseline="0" dirty="0">
                <a:ln>
                  <a:noFill/>
                </a:ln>
                <a:solidFill>
                  <a:schemeClr val="tx1"/>
                </a:solidFill>
                <a:effectLst/>
              </a:rPr>
              <a:t>93% accuracy</a:t>
            </a:r>
            <a:r>
              <a:rPr kumimoji="0" lang="en-US" altLang="en-US" b="0" i="0" u="none" strike="noStrike" cap="none" normalizeH="0" baseline="0" dirty="0">
                <a:ln>
                  <a:noFill/>
                </a:ln>
                <a:solidFill>
                  <a:schemeClr val="tx1"/>
                </a:solidFill>
                <a:effectLst/>
              </a:rPr>
              <a:t>, with high precision and recall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Autofit/>
          </a:bodyPr>
          <a:lstStyle/>
          <a:p>
            <a:pPr>
              <a:lnSpc>
                <a:spcPct val="100000"/>
              </a:lnSpc>
              <a:spcBef>
                <a:spcPts val="1400"/>
              </a:spcBef>
            </a:pPr>
            <a:r>
              <a:rPr lang="en-GB" sz="2000" dirty="0">
                <a:solidFill>
                  <a:schemeClr val="accent3">
                    <a:lumMod val="25000"/>
                  </a:schemeClr>
                </a:solidFill>
                <a:latin typeface="Abadi"/>
              </a:rPr>
              <a:t>SELECT </a:t>
            </a:r>
            <a:r>
              <a:rPr lang="en-GB" sz="2000" dirty="0" err="1">
                <a:solidFill>
                  <a:schemeClr val="accent3">
                    <a:lumMod val="25000"/>
                  </a:schemeClr>
                </a:solidFill>
                <a:latin typeface="Abadi"/>
              </a:rPr>
              <a:t>Booster_Version</a:t>
            </a:r>
            <a:endParaRPr lang="en-GB" sz="2000" dirty="0">
              <a:solidFill>
                <a:schemeClr val="accent3">
                  <a:lumMod val="25000"/>
                </a:schemeClr>
              </a:solidFill>
              <a:latin typeface="Abadi"/>
            </a:endParaRPr>
          </a:p>
          <a:p>
            <a:pPr>
              <a:lnSpc>
                <a:spcPct val="100000"/>
              </a:lnSpc>
              <a:spcBef>
                <a:spcPts val="1400"/>
              </a:spcBef>
            </a:pPr>
            <a:r>
              <a:rPr lang="en-GB" sz="2000" dirty="0">
                <a:solidFill>
                  <a:schemeClr val="accent3">
                    <a:lumMod val="25000"/>
                  </a:schemeClr>
                </a:solidFill>
                <a:latin typeface="Abadi"/>
              </a:rPr>
              <a:t>FROM </a:t>
            </a:r>
            <a:r>
              <a:rPr lang="en-GB" sz="2000" dirty="0" err="1">
                <a:solidFill>
                  <a:schemeClr val="accent3">
                    <a:lumMod val="25000"/>
                  </a:schemeClr>
                </a:solidFill>
                <a:latin typeface="Abadi"/>
              </a:rPr>
              <a:t>spacex</a:t>
            </a:r>
            <a:endParaRPr lang="en-GB" sz="2000" dirty="0">
              <a:solidFill>
                <a:schemeClr val="accent3">
                  <a:lumMod val="25000"/>
                </a:schemeClr>
              </a:solidFill>
              <a:latin typeface="Abadi"/>
            </a:endParaRPr>
          </a:p>
          <a:p>
            <a:pPr>
              <a:lnSpc>
                <a:spcPct val="100000"/>
              </a:lnSpc>
              <a:spcBef>
                <a:spcPts val="1400"/>
              </a:spcBef>
            </a:pPr>
            <a:r>
              <a:rPr lang="en-GB" sz="2000" dirty="0">
                <a:solidFill>
                  <a:schemeClr val="accent3">
                    <a:lumMod val="25000"/>
                  </a:schemeClr>
                </a:solidFill>
                <a:latin typeface="Abadi"/>
              </a:rPr>
              <a:t>WHERE </a:t>
            </a:r>
            <a:r>
              <a:rPr lang="en-GB" sz="2000" dirty="0" err="1">
                <a:solidFill>
                  <a:schemeClr val="accent3">
                    <a:lumMod val="25000"/>
                  </a:schemeClr>
                </a:solidFill>
                <a:latin typeface="Abadi"/>
              </a:rPr>
              <a:t>Landing_Outcome</a:t>
            </a:r>
            <a:r>
              <a:rPr lang="en-GB" sz="2000" dirty="0">
                <a:solidFill>
                  <a:schemeClr val="accent3">
                    <a:lumMod val="25000"/>
                  </a:schemeClr>
                </a:solidFill>
                <a:latin typeface="Abadi"/>
              </a:rPr>
              <a:t> = 'Success (drone ship)'</a:t>
            </a:r>
          </a:p>
          <a:p>
            <a:pPr>
              <a:lnSpc>
                <a:spcPct val="100000"/>
              </a:lnSpc>
              <a:spcBef>
                <a:spcPts val="1400"/>
              </a:spcBef>
            </a:pPr>
            <a:r>
              <a:rPr lang="en-GB" sz="2000" dirty="0">
                <a:solidFill>
                  <a:schemeClr val="accent3">
                    <a:lumMod val="25000"/>
                  </a:schemeClr>
                </a:solidFill>
                <a:latin typeface="Abadi"/>
              </a:rPr>
              <a:t>  AND PAYLOAD_MASS__KG_ &gt; 4000</a:t>
            </a:r>
          </a:p>
          <a:p>
            <a:pPr>
              <a:lnSpc>
                <a:spcPct val="100000"/>
              </a:lnSpc>
              <a:spcBef>
                <a:spcPts val="1400"/>
              </a:spcBef>
            </a:pPr>
            <a:r>
              <a:rPr lang="en-GB" sz="2000" dirty="0">
                <a:solidFill>
                  <a:schemeClr val="accent3">
                    <a:lumMod val="25000"/>
                  </a:schemeClr>
                </a:solidFill>
                <a:latin typeface="Abadi"/>
              </a:rPr>
              <a:t>  AND PAYLOAD_MASS__KG_ &lt; 6000;</a:t>
            </a:r>
          </a:p>
          <a:p>
            <a:pPr>
              <a:buNone/>
            </a:pPr>
            <a:r>
              <a:rPr lang="en-GB" sz="2000" dirty="0"/>
              <a:t>The following </a:t>
            </a:r>
            <a:r>
              <a:rPr lang="en-GB" sz="2000" b="1" dirty="0"/>
              <a:t>boosters</a:t>
            </a:r>
            <a:r>
              <a:rPr lang="en-GB" sz="2000" dirty="0"/>
              <a:t> successfully landed on a </a:t>
            </a:r>
            <a:r>
              <a:rPr lang="en-GB" sz="2000" b="1" dirty="0"/>
              <a:t>drone ship</a:t>
            </a:r>
            <a:r>
              <a:rPr lang="en-GB" sz="2000" dirty="0"/>
              <a:t> and carried payloads between </a:t>
            </a:r>
            <a:r>
              <a:rPr lang="en-GB" sz="2000" b="1" dirty="0"/>
              <a:t>4000 and 6000 kg</a:t>
            </a:r>
            <a:r>
              <a:rPr lang="en-GB" sz="2000" dirty="0"/>
              <a:t>:</a:t>
            </a:r>
          </a:p>
          <a:p>
            <a:pPr>
              <a:buFont typeface="Arial" panose="020B0604020202020204" pitchFamily="34" charset="0"/>
              <a:buChar char="•"/>
            </a:pPr>
            <a:r>
              <a:rPr lang="en-GB" sz="2000" b="1" dirty="0"/>
              <a:t>F9 FT B1022</a:t>
            </a:r>
            <a:endParaRPr lang="en-GB" sz="2000" dirty="0"/>
          </a:p>
          <a:p>
            <a:pPr>
              <a:buFont typeface="Arial" panose="020B0604020202020204" pitchFamily="34" charset="0"/>
              <a:buChar char="•"/>
            </a:pPr>
            <a:r>
              <a:rPr lang="en-GB" sz="2000" b="1" dirty="0"/>
              <a:t>F9 FT B1026</a:t>
            </a:r>
            <a:endParaRPr lang="en-GB" sz="2000" dirty="0"/>
          </a:p>
          <a:p>
            <a:pPr>
              <a:buFont typeface="Arial" panose="020B0604020202020204" pitchFamily="34" charset="0"/>
              <a:buChar char="•"/>
            </a:pPr>
            <a:r>
              <a:rPr lang="en-GB" sz="2000" b="1" dirty="0"/>
              <a:t>F9 FT B1021.2</a:t>
            </a:r>
            <a:endParaRPr lang="en-GB" sz="2000" dirty="0"/>
          </a:p>
          <a:p>
            <a:pPr>
              <a:buFont typeface="Arial" panose="020B0604020202020204" pitchFamily="34" charset="0"/>
              <a:buChar char="•"/>
            </a:pPr>
            <a:r>
              <a:rPr lang="en-GB" sz="2000" b="1" dirty="0"/>
              <a:t>F9 FT B1031.2</a:t>
            </a:r>
            <a:endParaRPr lang="en-GB" sz="2000" dirty="0"/>
          </a:p>
          <a:p>
            <a:endParaRPr lang="en-GB" sz="2000" dirty="0"/>
          </a:p>
          <a:p>
            <a:endParaRPr lang="en-GB" sz="2000" dirty="0"/>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GB" sz="2400" dirty="0"/>
              <a:t>SELECT </a:t>
            </a:r>
            <a:r>
              <a:rPr lang="en-GB" sz="2400" dirty="0" err="1"/>
              <a:t>Mission_Outcome</a:t>
            </a:r>
            <a:r>
              <a:rPr lang="en-GB" sz="2400" dirty="0"/>
              <a:t>, COUNT(*) AS count</a:t>
            </a:r>
          </a:p>
          <a:p>
            <a:pPr>
              <a:lnSpc>
                <a:spcPct val="100000"/>
              </a:lnSpc>
              <a:spcBef>
                <a:spcPts val="1400"/>
              </a:spcBef>
            </a:pPr>
            <a:r>
              <a:rPr lang="en-GB" sz="2400" dirty="0"/>
              <a:t>FROM launches</a:t>
            </a:r>
          </a:p>
          <a:p>
            <a:pPr>
              <a:lnSpc>
                <a:spcPct val="100000"/>
              </a:lnSpc>
              <a:spcBef>
                <a:spcPts val="1400"/>
              </a:spcBef>
            </a:pPr>
            <a:r>
              <a:rPr lang="en-GB" sz="2400" dirty="0"/>
              <a:t>GROUP BY </a:t>
            </a:r>
            <a:r>
              <a:rPr lang="en-GB" sz="2400" dirty="0" err="1"/>
              <a:t>Mission_Outcome</a:t>
            </a:r>
            <a:r>
              <a:rPr lang="en-GB" sz="2400" dirty="0"/>
              <a:t>;</a:t>
            </a:r>
          </a:p>
          <a:p>
            <a:pPr>
              <a:lnSpc>
                <a:spcPct val="100000"/>
              </a:lnSpc>
              <a:spcBef>
                <a:spcPts val="1400"/>
              </a:spcBef>
            </a:pPr>
            <a:r>
              <a:rPr lang="en-GB" sz="2400" dirty="0"/>
              <a:t>The query likely used the </a:t>
            </a:r>
            <a:r>
              <a:rPr lang="en-GB" sz="2400" dirty="0" err="1"/>
              <a:t>value_counts</a:t>
            </a:r>
            <a:r>
              <a:rPr lang="en-GB" sz="2400" dirty="0"/>
              <a:t>() function on the </a:t>
            </a:r>
            <a:r>
              <a:rPr lang="en-GB" sz="2400" dirty="0" err="1"/>
              <a:t>Mission_Outcome</a:t>
            </a:r>
            <a:r>
              <a:rPr lang="en-GB" sz="2400" dirty="0"/>
              <a:t> column from the dataset to count each unique mission result. The outcome indicates that SpaceX missions have a very high success rate, with only </a:t>
            </a:r>
            <a:r>
              <a:rPr lang="en-GB" sz="2400" b="1" dirty="0"/>
              <a:t>1 failure</a:t>
            </a:r>
            <a:r>
              <a:rPr lang="en-GB" sz="2400" dirty="0"/>
              <a:t> out of </a:t>
            </a:r>
            <a:r>
              <a:rPr lang="en-GB" sz="2400" b="1" dirty="0"/>
              <a:t>101 missions</a:t>
            </a:r>
            <a:r>
              <a:rPr lang="en-GB" sz="2400" dirty="0"/>
              <a:t>, which translates to a </a:t>
            </a:r>
            <a:r>
              <a:rPr lang="en-GB" sz="2400" b="1" dirty="0"/>
              <a:t>success rate of ~99%</a:t>
            </a:r>
            <a:r>
              <a:rPr lang="en-GB" sz="2400" dirty="0"/>
              <a:t> — a strong indicator of reliability and improvement in their launch system.</a:t>
            </a:r>
          </a:p>
          <a:p>
            <a:pPr>
              <a:lnSpc>
                <a:spcPct val="100000"/>
              </a:lnSpc>
              <a:spcBef>
                <a:spcPts val="1400"/>
              </a:spcBef>
            </a:pPr>
            <a:endParaRPr lang="en-US" sz="2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0A30DB20-BEE0-DFEA-A040-05BD4EF5424A}"/>
              </a:ext>
            </a:extLst>
          </p:cNvPr>
          <p:cNvPicPr>
            <a:picLocks noChangeAspect="1"/>
          </p:cNvPicPr>
          <p:nvPr/>
        </p:nvPicPr>
        <p:blipFill>
          <a:blip r:embed="rId4"/>
          <a:stretch>
            <a:fillRect/>
          </a:stretch>
        </p:blipFill>
        <p:spPr>
          <a:xfrm>
            <a:off x="8151175" y="1999081"/>
            <a:ext cx="2638793" cy="103837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1335"/>
            <a:ext cx="9745589" cy="4351338"/>
          </a:xfrm>
          <a:prstGeom prst="rect">
            <a:avLst/>
          </a:prstGeom>
        </p:spPr>
        <p:txBody>
          <a:bodyPr>
            <a:noAutofit/>
          </a:bodyPr>
          <a:lstStyle/>
          <a:p>
            <a:pPr marL="0" indent="0">
              <a:lnSpc>
                <a:spcPct val="100000"/>
              </a:lnSpc>
              <a:spcBef>
                <a:spcPts val="1400"/>
              </a:spcBef>
              <a:buNone/>
            </a:pPr>
            <a:r>
              <a:rPr lang="en-GB" sz="2000" dirty="0">
                <a:solidFill>
                  <a:schemeClr val="accent3">
                    <a:lumMod val="25000"/>
                  </a:schemeClr>
                </a:solidFill>
                <a:latin typeface="Abadi" panose="020B0604020104020204" pitchFamily="34" charset="0"/>
              </a:rPr>
              <a:t>SELECT </a:t>
            </a:r>
            <a:r>
              <a:rPr lang="en-GB" sz="2000" dirty="0" err="1">
                <a:solidFill>
                  <a:schemeClr val="accent3">
                    <a:lumMod val="25000"/>
                  </a:schemeClr>
                </a:solidFill>
                <a:latin typeface="Abadi" panose="020B0604020104020204" pitchFamily="34" charset="0"/>
              </a:rPr>
              <a:t>Booster_Version</a:t>
            </a:r>
            <a:r>
              <a:rPr lang="en-GB" sz="2000" dirty="0">
                <a:solidFill>
                  <a:schemeClr val="accent3">
                    <a:lumMod val="25000"/>
                  </a:schemeClr>
                </a:solidFill>
                <a:latin typeface="Abadi" panose="020B0604020104020204" pitchFamily="34" charset="0"/>
              </a:rPr>
              <a:t>, PAYLOAD_MASS__KG_</a:t>
            </a:r>
          </a:p>
          <a:p>
            <a:pPr marL="0" indent="0">
              <a:lnSpc>
                <a:spcPct val="100000"/>
              </a:lnSpc>
              <a:spcBef>
                <a:spcPts val="1400"/>
              </a:spcBef>
              <a:buNone/>
            </a:pPr>
            <a:r>
              <a:rPr lang="en-GB" sz="2000" dirty="0">
                <a:solidFill>
                  <a:schemeClr val="accent3">
                    <a:lumMod val="25000"/>
                  </a:schemeClr>
                </a:solidFill>
                <a:latin typeface="Abadi" panose="020B0604020104020204" pitchFamily="34" charset="0"/>
              </a:rPr>
              <a:t>FROM launches</a:t>
            </a:r>
          </a:p>
          <a:p>
            <a:pPr marL="0" indent="0">
              <a:lnSpc>
                <a:spcPct val="100000"/>
              </a:lnSpc>
              <a:spcBef>
                <a:spcPts val="1400"/>
              </a:spcBef>
              <a:buNone/>
            </a:pPr>
            <a:r>
              <a:rPr lang="en-GB" sz="2000" dirty="0">
                <a:solidFill>
                  <a:schemeClr val="accent3">
                    <a:lumMod val="25000"/>
                  </a:schemeClr>
                </a:solidFill>
                <a:latin typeface="Abadi" panose="020B0604020104020204" pitchFamily="34" charset="0"/>
              </a:rPr>
              <a:t>WHERE PAYLOAD_MASS__KG_ = (</a:t>
            </a:r>
          </a:p>
          <a:p>
            <a:pPr marL="0" indent="0">
              <a:lnSpc>
                <a:spcPct val="100000"/>
              </a:lnSpc>
              <a:spcBef>
                <a:spcPts val="1400"/>
              </a:spcBef>
              <a:buNone/>
            </a:pPr>
            <a:r>
              <a:rPr lang="en-GB" sz="2000" dirty="0">
                <a:solidFill>
                  <a:schemeClr val="accent3">
                    <a:lumMod val="25000"/>
                  </a:schemeClr>
                </a:solidFill>
                <a:latin typeface="Abadi" panose="020B0604020104020204" pitchFamily="34" charset="0"/>
              </a:rPr>
              <a:t>    SELECT MAX(PAYLOAD_MASS__KG_)</a:t>
            </a:r>
          </a:p>
          <a:p>
            <a:pPr marL="0" indent="0">
              <a:lnSpc>
                <a:spcPct val="100000"/>
              </a:lnSpc>
              <a:spcBef>
                <a:spcPts val="1400"/>
              </a:spcBef>
              <a:buNone/>
            </a:pPr>
            <a:r>
              <a:rPr lang="en-GB" sz="2000" dirty="0">
                <a:solidFill>
                  <a:schemeClr val="accent3">
                    <a:lumMod val="25000"/>
                  </a:schemeClr>
                </a:solidFill>
                <a:latin typeface="Abadi" panose="020B0604020104020204" pitchFamily="34" charset="0"/>
              </a:rPr>
              <a:t>    FROM launches</a:t>
            </a:r>
          </a:p>
          <a:p>
            <a:pPr marL="0" indent="0">
              <a:lnSpc>
                <a:spcPct val="100000"/>
              </a:lnSpc>
              <a:spcBef>
                <a:spcPts val="1400"/>
              </a:spcBef>
              <a:buNone/>
            </a:pPr>
            <a:r>
              <a:rPr lang="en-GB" sz="2000" dirty="0">
                <a:solidFill>
                  <a:schemeClr val="accent3">
                    <a:lumMod val="25000"/>
                  </a:schemeClr>
                </a:solidFill>
                <a:latin typeface="Abadi" panose="020B0604020104020204" pitchFamily="34" charset="0"/>
              </a:rPr>
              <a:t>);</a:t>
            </a:r>
          </a:p>
          <a:p>
            <a:pPr marL="0" indent="0">
              <a:buFont typeface="Arial" panose="020B0604020202020204" pitchFamily="34" charset="0"/>
              <a:buNone/>
            </a:pPr>
            <a:r>
              <a:rPr lang="en-GB" sz="2000" dirty="0"/>
              <a:t>The result is a </a:t>
            </a:r>
            <a:r>
              <a:rPr lang="en-GB" sz="2000" b="1" dirty="0"/>
              <a:t>NumPy array</a:t>
            </a:r>
            <a:r>
              <a:rPr lang="en-GB" sz="2000" dirty="0"/>
              <a:t> of </a:t>
            </a:r>
            <a:r>
              <a:rPr lang="en-GB" sz="2000" b="1" dirty="0"/>
              <a:t>12 booster versions</a:t>
            </a:r>
            <a:r>
              <a:rPr lang="en-GB" sz="2000" dirty="0"/>
              <a:t> that all launched missions with the </a:t>
            </a:r>
            <a:r>
              <a:rPr lang="en-GB" sz="2000" b="1" dirty="0"/>
              <a:t>same maximum payload weight</a:t>
            </a:r>
            <a:r>
              <a:rPr lang="en-GB" sz="2000" dirty="0"/>
              <a:t>. These booster names are strings that follow SpaceX's naming convention (e.g., F9 B5 B1048.4), where: F9 = Falcon 9 rocket, B5 = Block 5 version of the rocket, B1048.4 = specific booster ID and flight number (e.g., 4th flight of booster B1048) SpaceX has </a:t>
            </a:r>
            <a:r>
              <a:rPr lang="en-GB" sz="2000" b="1" dirty="0"/>
              <a:t>multiple reliable boosters</a:t>
            </a:r>
            <a:r>
              <a:rPr lang="en-GB" sz="2000" dirty="0"/>
              <a:t> capable of handling their </a:t>
            </a:r>
            <a:r>
              <a:rPr lang="en-GB" sz="2000" b="1" dirty="0"/>
              <a:t>heaviest payloads</a:t>
            </a:r>
            <a:r>
              <a:rPr lang="en-GB" sz="2000" dirty="0"/>
              <a:t>, showing strong performance and reusability of Falcon 9 Block 5. The reuse of booster IDs like B1049 and B1051 across flights (e.g., B1049.4, B1049.5, B1049.7) confirms </a:t>
            </a:r>
            <a:r>
              <a:rPr lang="en-GB" sz="2000" b="1" dirty="0"/>
              <a:t>successful re-flights</a:t>
            </a:r>
            <a:r>
              <a:rPr lang="en-GB" sz="2000" dirty="0"/>
              <a:t> of the same hardware—a key cost-saving strategy.</a:t>
            </a:r>
          </a:p>
          <a:p>
            <a:pPr marL="0" indent="0">
              <a:buFont typeface="Arial" panose="020B0604020202020204" pitchFamily="34" charset="0"/>
              <a:buNone/>
            </a:pPr>
            <a:endParaRPr lang="en-GB" sz="2000" dirty="0"/>
          </a:p>
          <a:p>
            <a:pPr>
              <a:lnSpc>
                <a:spcPct val="100000"/>
              </a:lnSpc>
              <a:spcBef>
                <a:spcPts val="1400"/>
              </a:spcBef>
            </a:pPr>
            <a:endParaRPr lang="en-GB"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D44B7B14-E6DA-D23C-EC6D-2B24067579F4}"/>
              </a:ext>
            </a:extLst>
          </p:cNvPr>
          <p:cNvPicPr>
            <a:picLocks noChangeAspect="1"/>
          </p:cNvPicPr>
          <p:nvPr/>
        </p:nvPicPr>
        <p:blipFill>
          <a:blip r:embed="rId4"/>
          <a:stretch>
            <a:fillRect/>
          </a:stretch>
        </p:blipFill>
        <p:spPr>
          <a:xfrm>
            <a:off x="5642805" y="2234226"/>
            <a:ext cx="6506483" cy="95263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57539"/>
            <a:ext cx="9745589" cy="4351338"/>
          </a:xfrm>
          <a:prstGeom prst="rect">
            <a:avLst/>
          </a:prstGeom>
        </p:spPr>
        <p:txBody>
          <a:bodyPr lIns="91440" tIns="45720" rIns="91440" bIns="45720" anchor="t">
            <a:noAutofit/>
          </a:bodyPr>
          <a:lstStyle/>
          <a:p>
            <a:pPr marL="0" indent="0">
              <a:lnSpc>
                <a:spcPct val="100000"/>
              </a:lnSpc>
              <a:spcBef>
                <a:spcPts val="1400"/>
              </a:spcBef>
              <a:buNone/>
            </a:pPr>
            <a:r>
              <a:rPr lang="en-GB" sz="1400" dirty="0">
                <a:solidFill>
                  <a:schemeClr val="accent3">
                    <a:lumMod val="25000"/>
                  </a:schemeClr>
                </a:solidFill>
              </a:rPr>
              <a:t>SELECT   </a:t>
            </a:r>
            <a:r>
              <a:rPr lang="en-GB" sz="1400" dirty="0" err="1">
                <a:solidFill>
                  <a:schemeClr val="accent3">
                    <a:lumMod val="25000"/>
                  </a:schemeClr>
                </a:solidFill>
              </a:rPr>
              <a:t>strftime</a:t>
            </a:r>
            <a:r>
              <a:rPr lang="en-GB" sz="1400" dirty="0">
                <a:solidFill>
                  <a:schemeClr val="accent3">
                    <a:lumMod val="25000"/>
                  </a:schemeClr>
                </a:solidFill>
              </a:rPr>
              <a:t>('%m', Date) AS Month, </a:t>
            </a:r>
          </a:p>
          <a:p>
            <a:pPr marL="0" indent="0">
              <a:lnSpc>
                <a:spcPct val="100000"/>
              </a:lnSpc>
              <a:spcBef>
                <a:spcPts val="1400"/>
              </a:spcBef>
              <a:buNone/>
            </a:pPr>
            <a:r>
              <a:rPr lang="en-GB" sz="1400" dirty="0">
                <a:solidFill>
                  <a:schemeClr val="accent3">
                    <a:lumMod val="25000"/>
                  </a:schemeClr>
                </a:solidFill>
              </a:rPr>
              <a:t>    </a:t>
            </a:r>
            <a:r>
              <a:rPr lang="en-GB" sz="1400" dirty="0" err="1">
                <a:solidFill>
                  <a:schemeClr val="accent3">
                    <a:lumMod val="25000"/>
                  </a:schemeClr>
                </a:solidFill>
              </a:rPr>
              <a:t>Landing_Outcome</a:t>
            </a:r>
            <a:r>
              <a:rPr lang="en-GB" sz="1400" dirty="0">
                <a:solidFill>
                  <a:schemeClr val="accent3">
                    <a:lumMod val="25000"/>
                  </a:schemeClr>
                </a:solidFill>
              </a:rPr>
              <a:t>, </a:t>
            </a:r>
          </a:p>
          <a:p>
            <a:pPr marL="0" indent="0">
              <a:lnSpc>
                <a:spcPct val="100000"/>
              </a:lnSpc>
              <a:spcBef>
                <a:spcPts val="1400"/>
              </a:spcBef>
              <a:buNone/>
            </a:pPr>
            <a:r>
              <a:rPr lang="en-GB" sz="1400" dirty="0">
                <a:solidFill>
                  <a:schemeClr val="accent3">
                    <a:lumMod val="25000"/>
                  </a:schemeClr>
                </a:solidFill>
              </a:rPr>
              <a:t>    </a:t>
            </a:r>
            <a:r>
              <a:rPr lang="en-GB" sz="1400" dirty="0" err="1">
                <a:solidFill>
                  <a:schemeClr val="accent3">
                    <a:lumMod val="25000"/>
                  </a:schemeClr>
                </a:solidFill>
              </a:rPr>
              <a:t>Booster_Version</a:t>
            </a:r>
            <a:r>
              <a:rPr lang="en-GB" sz="1400" dirty="0">
                <a:solidFill>
                  <a:schemeClr val="accent3">
                    <a:lumMod val="25000"/>
                  </a:schemeClr>
                </a:solidFill>
              </a:rPr>
              <a:t>, </a:t>
            </a:r>
          </a:p>
          <a:p>
            <a:pPr marL="0" indent="0">
              <a:lnSpc>
                <a:spcPct val="100000"/>
              </a:lnSpc>
              <a:spcBef>
                <a:spcPts val="1400"/>
              </a:spcBef>
              <a:buNone/>
            </a:pPr>
            <a:r>
              <a:rPr lang="en-GB" sz="1400" dirty="0">
                <a:solidFill>
                  <a:schemeClr val="accent3">
                    <a:lumMod val="25000"/>
                  </a:schemeClr>
                </a:solidFill>
              </a:rPr>
              <a:t>    </a:t>
            </a:r>
            <a:r>
              <a:rPr lang="en-GB" sz="1400" dirty="0" err="1">
                <a:solidFill>
                  <a:schemeClr val="accent3">
                    <a:lumMod val="25000"/>
                  </a:schemeClr>
                </a:solidFill>
              </a:rPr>
              <a:t>Launch_Site</a:t>
            </a:r>
            <a:endParaRPr lang="en-GB" sz="1400" dirty="0">
              <a:solidFill>
                <a:schemeClr val="accent3">
                  <a:lumMod val="25000"/>
                </a:schemeClr>
              </a:solidFill>
            </a:endParaRPr>
          </a:p>
          <a:p>
            <a:pPr marL="0" indent="0">
              <a:lnSpc>
                <a:spcPct val="100000"/>
              </a:lnSpc>
              <a:spcBef>
                <a:spcPts val="1400"/>
              </a:spcBef>
              <a:buNone/>
            </a:pPr>
            <a:r>
              <a:rPr lang="en-GB" sz="1400" dirty="0">
                <a:solidFill>
                  <a:schemeClr val="accent3">
                    <a:lumMod val="25000"/>
                  </a:schemeClr>
                </a:solidFill>
              </a:rPr>
              <a:t>FROM </a:t>
            </a:r>
          </a:p>
          <a:p>
            <a:pPr marL="0" indent="0">
              <a:lnSpc>
                <a:spcPct val="100000"/>
              </a:lnSpc>
              <a:spcBef>
                <a:spcPts val="1400"/>
              </a:spcBef>
              <a:buNone/>
            </a:pPr>
            <a:r>
              <a:rPr lang="en-GB" sz="1400" dirty="0">
                <a:solidFill>
                  <a:schemeClr val="accent3">
                    <a:lumMod val="25000"/>
                  </a:schemeClr>
                </a:solidFill>
              </a:rPr>
              <a:t>    </a:t>
            </a:r>
            <a:r>
              <a:rPr lang="en-GB" sz="1400" dirty="0" err="1">
                <a:solidFill>
                  <a:schemeClr val="accent3">
                    <a:lumMod val="25000"/>
                  </a:schemeClr>
                </a:solidFill>
              </a:rPr>
              <a:t>spacex_data</a:t>
            </a:r>
            <a:endParaRPr lang="en-GB" sz="1400" dirty="0">
              <a:solidFill>
                <a:schemeClr val="accent3">
                  <a:lumMod val="25000"/>
                </a:schemeClr>
              </a:solidFill>
            </a:endParaRPr>
          </a:p>
          <a:p>
            <a:pPr marL="0" indent="0">
              <a:lnSpc>
                <a:spcPct val="100000"/>
              </a:lnSpc>
              <a:spcBef>
                <a:spcPts val="1400"/>
              </a:spcBef>
              <a:buNone/>
            </a:pPr>
            <a:r>
              <a:rPr lang="en-GB" sz="1400" dirty="0">
                <a:solidFill>
                  <a:schemeClr val="accent3">
                    <a:lumMod val="25000"/>
                  </a:schemeClr>
                </a:solidFill>
              </a:rPr>
              <a:t>WHERE </a:t>
            </a:r>
          </a:p>
          <a:p>
            <a:pPr marL="0" indent="0">
              <a:lnSpc>
                <a:spcPct val="100000"/>
              </a:lnSpc>
              <a:spcBef>
                <a:spcPts val="1400"/>
              </a:spcBef>
              <a:buNone/>
            </a:pPr>
            <a:r>
              <a:rPr lang="en-GB" sz="1400" dirty="0">
                <a:solidFill>
                  <a:schemeClr val="accent3">
                    <a:lumMod val="25000"/>
                  </a:schemeClr>
                </a:solidFill>
              </a:rPr>
              <a:t>    </a:t>
            </a:r>
            <a:r>
              <a:rPr lang="en-GB" sz="1400" dirty="0" err="1">
                <a:solidFill>
                  <a:schemeClr val="accent3">
                    <a:lumMod val="25000"/>
                  </a:schemeClr>
                </a:solidFill>
              </a:rPr>
              <a:t>Landing_Outcome</a:t>
            </a:r>
            <a:r>
              <a:rPr lang="en-GB" sz="1400" dirty="0">
                <a:solidFill>
                  <a:schemeClr val="accent3">
                    <a:lumMod val="25000"/>
                  </a:schemeClr>
                </a:solidFill>
              </a:rPr>
              <a:t> = 'Failure (drone ship)' AND </a:t>
            </a:r>
          </a:p>
          <a:p>
            <a:pPr marL="0" indent="0">
              <a:lnSpc>
                <a:spcPct val="100000"/>
              </a:lnSpc>
              <a:spcBef>
                <a:spcPts val="1400"/>
              </a:spcBef>
              <a:buNone/>
            </a:pPr>
            <a:r>
              <a:rPr lang="en-GB" sz="1400" dirty="0">
                <a:solidFill>
                  <a:schemeClr val="accent3">
                    <a:lumMod val="25000"/>
                  </a:schemeClr>
                </a:solidFill>
              </a:rPr>
              <a:t>    </a:t>
            </a:r>
            <a:r>
              <a:rPr lang="en-GB" sz="1400" dirty="0" err="1">
                <a:solidFill>
                  <a:schemeClr val="accent3">
                    <a:lumMod val="25000"/>
                  </a:schemeClr>
                </a:solidFill>
              </a:rPr>
              <a:t>strftime</a:t>
            </a:r>
            <a:r>
              <a:rPr lang="en-GB" sz="1400" dirty="0">
                <a:solidFill>
                  <a:schemeClr val="accent3">
                    <a:lumMod val="25000"/>
                  </a:schemeClr>
                </a:solidFill>
              </a:rPr>
              <a:t>('%Y', Date) = '2015';</a:t>
            </a:r>
            <a:endParaRPr lang="en-US" sz="1400" dirty="0">
              <a:solidFill>
                <a:schemeClr val="accent3">
                  <a:lumMod val="25000"/>
                </a:schemeClr>
              </a:solidFill>
            </a:endParaRPr>
          </a:p>
          <a:p>
            <a:pPr marL="0" indent="0">
              <a:lnSpc>
                <a:spcPct val="100000"/>
              </a:lnSpc>
              <a:spcBef>
                <a:spcPts val="1400"/>
              </a:spcBef>
              <a:buNone/>
            </a:pPr>
            <a:r>
              <a:rPr lang="en-GB" sz="1400" dirty="0"/>
              <a:t>This SQL query extracts relevant launch details from the SpaceX dataset for the year </a:t>
            </a:r>
            <a:r>
              <a:rPr lang="en-GB" sz="1400" b="1" dirty="0"/>
              <a:t>2015</a:t>
            </a:r>
            <a:r>
              <a:rPr lang="en-GB" sz="1400" dirty="0"/>
              <a:t>, where the </a:t>
            </a:r>
            <a:r>
              <a:rPr lang="en-GB" sz="1400" b="1" dirty="0"/>
              <a:t>landing outcome was a failure on a drone ship</a:t>
            </a:r>
            <a:r>
              <a:rPr lang="en-GB" sz="1400" dirty="0"/>
              <a:t>. Specifically, it shows:</a:t>
            </a:r>
          </a:p>
          <a:p>
            <a:pPr marL="0" indent="0">
              <a:buNone/>
            </a:pPr>
            <a:r>
              <a:rPr lang="en-GB" sz="1400" dirty="0"/>
              <a:t>Both failed attempts happened at the </a:t>
            </a:r>
            <a:r>
              <a:rPr lang="en-GB" sz="1400" b="1" dirty="0"/>
              <a:t>CCAFS LC-40</a:t>
            </a:r>
            <a:r>
              <a:rPr lang="en-GB" sz="1400" dirty="0"/>
              <a:t> launch site.</a:t>
            </a:r>
          </a:p>
          <a:p>
            <a:pPr marL="0" indent="0">
              <a:buNone/>
            </a:pPr>
            <a:r>
              <a:rPr lang="en-GB" sz="1400" dirty="0"/>
              <a:t>The </a:t>
            </a:r>
            <a:r>
              <a:rPr lang="en-GB" sz="1400" b="1" dirty="0"/>
              <a:t>booster version used</a:t>
            </a:r>
            <a:r>
              <a:rPr lang="en-GB" sz="1400" dirty="0"/>
              <a:t> in both failures was </a:t>
            </a:r>
            <a:r>
              <a:rPr lang="en-GB" sz="1400" b="1" dirty="0"/>
              <a:t>F9 v1.1</a:t>
            </a:r>
            <a:r>
              <a:rPr lang="en-GB" sz="1400" dirty="0"/>
              <a:t>, but with different booster IDs.</a:t>
            </a:r>
          </a:p>
          <a:p>
            <a:pPr marL="0" indent="0">
              <a:buNone/>
            </a:pPr>
            <a:r>
              <a:rPr lang="en-GB" sz="1400" dirty="0"/>
              <a:t>This suggests early challenges SpaceX faced with drone ship landings in 2015, likely during the experimental phase of reusability.</a:t>
            </a:r>
          </a:p>
          <a:p>
            <a:pPr marL="0" indent="0">
              <a:buNone/>
            </a:pPr>
            <a:endParaRPr lang="en-GB" sz="1400" dirty="0"/>
          </a:p>
          <a:p>
            <a:pPr marL="0" indent="0">
              <a:lnSpc>
                <a:spcPct val="100000"/>
              </a:lnSpc>
              <a:spcBef>
                <a:spcPts val="1400"/>
              </a:spcBef>
              <a:buNone/>
            </a:pPr>
            <a:endParaRPr lang="en-US" sz="1400" dirty="0">
              <a:solidFill>
                <a:schemeClr val="accent3">
                  <a:lumMod val="25000"/>
                </a:schemeClr>
              </a:solidFill>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90F2096B-A368-ABE1-0E0E-FDFC078564F4}"/>
              </a:ext>
            </a:extLst>
          </p:cNvPr>
          <p:cNvPicPr>
            <a:picLocks noChangeAspect="1"/>
          </p:cNvPicPr>
          <p:nvPr/>
        </p:nvPicPr>
        <p:blipFill>
          <a:blip r:embed="rId4"/>
          <a:stretch>
            <a:fillRect/>
          </a:stretch>
        </p:blipFill>
        <p:spPr>
          <a:xfrm>
            <a:off x="7112108" y="2609692"/>
            <a:ext cx="4934639" cy="112410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6981" y="1253331"/>
            <a:ext cx="9745589" cy="4351338"/>
          </a:xfrm>
          <a:prstGeom prst="rect">
            <a:avLst/>
          </a:prstGeom>
        </p:spPr>
        <p:txBody>
          <a:bodyPr lIns="91440" tIns="45720" rIns="91440" bIns="45720" anchor="t"/>
          <a:lstStyle/>
          <a:p>
            <a:pPr marL="0" indent="0">
              <a:lnSpc>
                <a:spcPct val="100000"/>
              </a:lnSpc>
              <a:spcBef>
                <a:spcPts val="1400"/>
              </a:spcBef>
              <a:buNone/>
            </a:pPr>
            <a:r>
              <a:rPr lang="en-GB" sz="1200" dirty="0">
                <a:solidFill>
                  <a:schemeClr val="accent3">
                    <a:lumMod val="25000"/>
                  </a:schemeClr>
                </a:solidFill>
              </a:rPr>
              <a:t>SELECT  </a:t>
            </a:r>
            <a:r>
              <a:rPr lang="en-GB" sz="1200" dirty="0" err="1">
                <a:solidFill>
                  <a:schemeClr val="accent3">
                    <a:lumMod val="25000"/>
                  </a:schemeClr>
                </a:solidFill>
              </a:rPr>
              <a:t>Landing_Outcome</a:t>
            </a:r>
            <a:r>
              <a:rPr lang="en-GB" sz="1200" dirty="0">
                <a:solidFill>
                  <a:schemeClr val="accent3">
                    <a:lumMod val="25000"/>
                  </a:schemeClr>
                </a:solidFill>
              </a:rPr>
              <a:t>,  COUNT(*) AS </a:t>
            </a:r>
            <a:r>
              <a:rPr lang="en-GB" sz="1200" dirty="0" err="1">
                <a:solidFill>
                  <a:schemeClr val="accent3">
                    <a:lumMod val="25000"/>
                  </a:schemeClr>
                </a:solidFill>
              </a:rPr>
              <a:t>Outcome_Count</a:t>
            </a:r>
            <a:endParaRPr lang="en-GB" sz="1200" dirty="0">
              <a:solidFill>
                <a:schemeClr val="accent3">
                  <a:lumMod val="25000"/>
                </a:schemeClr>
              </a:solidFill>
            </a:endParaRPr>
          </a:p>
          <a:p>
            <a:pPr marL="0" indent="0">
              <a:lnSpc>
                <a:spcPct val="100000"/>
              </a:lnSpc>
              <a:spcBef>
                <a:spcPts val="1400"/>
              </a:spcBef>
              <a:buNone/>
            </a:pPr>
            <a:r>
              <a:rPr lang="en-GB" sz="1200" dirty="0">
                <a:solidFill>
                  <a:schemeClr val="accent3">
                    <a:lumMod val="25000"/>
                  </a:schemeClr>
                </a:solidFill>
              </a:rPr>
              <a:t>FROM  </a:t>
            </a:r>
            <a:r>
              <a:rPr lang="en-GB" sz="1200" dirty="0" err="1">
                <a:solidFill>
                  <a:schemeClr val="accent3">
                    <a:lumMod val="25000"/>
                  </a:schemeClr>
                </a:solidFill>
              </a:rPr>
              <a:t>spacex_data</a:t>
            </a:r>
            <a:endParaRPr lang="en-GB" sz="1200" dirty="0">
              <a:solidFill>
                <a:schemeClr val="accent3">
                  <a:lumMod val="25000"/>
                </a:schemeClr>
              </a:solidFill>
            </a:endParaRPr>
          </a:p>
          <a:p>
            <a:pPr marL="0" indent="0">
              <a:lnSpc>
                <a:spcPct val="100000"/>
              </a:lnSpc>
              <a:spcBef>
                <a:spcPts val="1400"/>
              </a:spcBef>
              <a:buNone/>
            </a:pPr>
            <a:r>
              <a:rPr lang="en-GB" sz="1200" dirty="0">
                <a:solidFill>
                  <a:schemeClr val="accent3">
                    <a:lumMod val="25000"/>
                  </a:schemeClr>
                </a:solidFill>
              </a:rPr>
              <a:t>WHERE  Date BETWEEN '2010-06-04' AND '2017-03-20’ AND </a:t>
            </a:r>
            <a:r>
              <a:rPr lang="en-GB" sz="1200" dirty="0" err="1">
                <a:solidFill>
                  <a:schemeClr val="accent3">
                    <a:lumMod val="25000"/>
                  </a:schemeClr>
                </a:solidFill>
              </a:rPr>
              <a:t>Landing_Outcome</a:t>
            </a:r>
            <a:r>
              <a:rPr lang="en-GB" sz="1200" dirty="0">
                <a:solidFill>
                  <a:schemeClr val="accent3">
                    <a:lumMod val="25000"/>
                  </a:schemeClr>
                </a:solidFill>
              </a:rPr>
              <a:t> IN ('Failure (drone ship)', 'Success (ground pad)')</a:t>
            </a:r>
          </a:p>
          <a:p>
            <a:pPr marL="0" indent="0">
              <a:lnSpc>
                <a:spcPct val="100000"/>
              </a:lnSpc>
              <a:spcBef>
                <a:spcPts val="1400"/>
              </a:spcBef>
              <a:buNone/>
            </a:pPr>
            <a:r>
              <a:rPr lang="en-GB" sz="1200" dirty="0">
                <a:solidFill>
                  <a:schemeClr val="accent3">
                    <a:lumMod val="25000"/>
                  </a:schemeClr>
                </a:solidFill>
              </a:rPr>
              <a:t>GROUP BY  </a:t>
            </a:r>
            <a:r>
              <a:rPr lang="en-GB" sz="1200" dirty="0" err="1">
                <a:solidFill>
                  <a:schemeClr val="accent3">
                    <a:lumMod val="25000"/>
                  </a:schemeClr>
                </a:solidFill>
              </a:rPr>
              <a:t>Landing_Outcome</a:t>
            </a:r>
            <a:endParaRPr lang="en-GB" sz="1200" dirty="0">
              <a:solidFill>
                <a:schemeClr val="accent3">
                  <a:lumMod val="25000"/>
                </a:schemeClr>
              </a:solidFill>
            </a:endParaRPr>
          </a:p>
          <a:p>
            <a:pPr marL="0" indent="0">
              <a:lnSpc>
                <a:spcPct val="100000"/>
              </a:lnSpc>
              <a:spcBef>
                <a:spcPts val="1400"/>
              </a:spcBef>
              <a:buNone/>
            </a:pPr>
            <a:r>
              <a:rPr lang="en-GB" sz="1200" dirty="0">
                <a:solidFill>
                  <a:schemeClr val="accent3">
                    <a:lumMod val="25000"/>
                  </a:schemeClr>
                </a:solidFill>
              </a:rPr>
              <a:t>ORDER BY  </a:t>
            </a:r>
            <a:r>
              <a:rPr lang="en-GB" sz="1200" dirty="0" err="1">
                <a:solidFill>
                  <a:schemeClr val="accent3">
                    <a:lumMod val="25000"/>
                  </a:schemeClr>
                </a:solidFill>
              </a:rPr>
              <a:t>Outcome_Count</a:t>
            </a:r>
            <a:r>
              <a:rPr lang="en-GB" sz="1200" dirty="0">
                <a:solidFill>
                  <a:schemeClr val="accent3">
                    <a:lumMod val="25000"/>
                  </a:schemeClr>
                </a:solidFill>
              </a:rPr>
              <a:t> DESC;</a:t>
            </a:r>
          </a:p>
          <a:p>
            <a:pPr>
              <a:buNone/>
            </a:pPr>
            <a:r>
              <a:rPr lang="en-GB" sz="1400" dirty="0"/>
              <a:t>This query filters records from the </a:t>
            </a:r>
            <a:r>
              <a:rPr lang="en-GB" sz="1400" b="1" dirty="0"/>
              <a:t>SpaceX dataset</a:t>
            </a:r>
            <a:r>
              <a:rPr lang="en-GB" sz="1400" dirty="0"/>
              <a:t> to include only those between </a:t>
            </a:r>
            <a:r>
              <a:rPr lang="en-GB" sz="1400" b="1" dirty="0"/>
              <a:t>June 4, 2010, and March 20, 2017</a:t>
            </a:r>
            <a:r>
              <a:rPr lang="en-GB" sz="1400" dirty="0"/>
              <a:t>, and only includes landings that:</a:t>
            </a:r>
          </a:p>
          <a:p>
            <a:pPr>
              <a:buFont typeface="Arial" panose="020B0604020202020204" pitchFamily="34" charset="0"/>
              <a:buChar char="•"/>
            </a:pPr>
            <a:r>
              <a:rPr lang="en-GB" sz="1400" b="1" dirty="0"/>
              <a:t>Succeeded on ground pad</a:t>
            </a:r>
            <a:endParaRPr lang="en-GB" sz="1400" dirty="0"/>
          </a:p>
          <a:p>
            <a:pPr>
              <a:buFont typeface="Arial" panose="020B0604020202020204" pitchFamily="34" charset="0"/>
              <a:buChar char="•"/>
            </a:pPr>
            <a:r>
              <a:rPr lang="en-GB" sz="1400" b="1" dirty="0"/>
              <a:t>Failed on drone ship</a:t>
            </a:r>
            <a:endParaRPr lang="en-GB" sz="1400" dirty="0"/>
          </a:p>
          <a:p>
            <a:pPr>
              <a:buNone/>
            </a:pPr>
            <a:r>
              <a:rPr lang="en-GB" sz="1400" dirty="0"/>
              <a:t>It then:</a:t>
            </a:r>
          </a:p>
          <a:p>
            <a:pPr>
              <a:buFont typeface="Arial" panose="020B0604020202020204" pitchFamily="34" charset="0"/>
              <a:buChar char="•"/>
            </a:pPr>
            <a:r>
              <a:rPr lang="en-GB" sz="1400" b="1" dirty="0"/>
              <a:t>Counts</a:t>
            </a:r>
            <a:r>
              <a:rPr lang="en-GB" sz="1400" dirty="0"/>
              <a:t> how many times each of these outcomes occurred</a:t>
            </a:r>
          </a:p>
          <a:p>
            <a:pPr>
              <a:buFont typeface="Arial" panose="020B0604020202020204" pitchFamily="34" charset="0"/>
              <a:buChar char="•"/>
            </a:pPr>
            <a:r>
              <a:rPr lang="en-GB" sz="1400" b="1" dirty="0"/>
              <a:t>Groups</a:t>
            </a:r>
            <a:r>
              <a:rPr lang="en-GB" sz="1400" dirty="0"/>
              <a:t> the results by outcome type</a:t>
            </a:r>
          </a:p>
          <a:p>
            <a:pPr>
              <a:buFont typeface="Arial" panose="020B0604020202020204" pitchFamily="34" charset="0"/>
              <a:buChar char="•"/>
            </a:pPr>
            <a:r>
              <a:rPr lang="en-GB" sz="1400" b="1" dirty="0"/>
              <a:t>Sorts</a:t>
            </a:r>
            <a:r>
              <a:rPr lang="en-GB" sz="1400" dirty="0"/>
              <a:t> them in </a:t>
            </a:r>
            <a:r>
              <a:rPr lang="en-GB" sz="1400" b="1" dirty="0"/>
              <a:t>descending order</a:t>
            </a:r>
            <a:r>
              <a:rPr lang="en-GB" sz="1400" dirty="0"/>
              <a:t> based on the count</a:t>
            </a:r>
          </a:p>
          <a:p>
            <a:pPr>
              <a:buNone/>
            </a:pPr>
            <a:r>
              <a:rPr lang="en-GB" sz="1400" b="1" dirty="0"/>
              <a:t> Key Insights:</a:t>
            </a:r>
          </a:p>
          <a:p>
            <a:pPr>
              <a:buFont typeface="Arial" panose="020B0604020202020204" pitchFamily="34" charset="0"/>
              <a:buChar char="•"/>
            </a:pPr>
            <a:r>
              <a:rPr lang="en-GB" sz="1400" dirty="0"/>
              <a:t>Helps compare SpaceX's landing performance between </a:t>
            </a:r>
            <a:r>
              <a:rPr lang="en-GB" sz="1400" b="1" dirty="0"/>
              <a:t>drone ships</a:t>
            </a:r>
            <a:r>
              <a:rPr lang="en-GB" sz="1400" dirty="0"/>
              <a:t> and </a:t>
            </a:r>
            <a:r>
              <a:rPr lang="en-GB" sz="1400" b="1" dirty="0"/>
              <a:t>ground pads</a:t>
            </a:r>
            <a:r>
              <a:rPr lang="en-GB" sz="1400" dirty="0"/>
              <a:t> in early mission years.</a:t>
            </a:r>
          </a:p>
          <a:p>
            <a:pPr>
              <a:buFont typeface="Arial" panose="020B0604020202020204" pitchFamily="34" charset="0"/>
              <a:buChar char="•"/>
            </a:pPr>
            <a:r>
              <a:rPr lang="en-GB" sz="1400" dirty="0"/>
              <a:t>This period includes </a:t>
            </a:r>
            <a:r>
              <a:rPr lang="en-GB" sz="1400" b="1" dirty="0"/>
              <a:t>early reusability attempts</a:t>
            </a:r>
            <a:r>
              <a:rPr lang="en-GB" sz="1400" dirty="0"/>
              <a:t>, so you might see more failures on drone ships as the technology was still being tested.</a:t>
            </a:r>
          </a:p>
          <a:p>
            <a:pPr>
              <a:buFont typeface="Arial" panose="020B0604020202020204" pitchFamily="34" charset="0"/>
              <a:buChar char="•"/>
            </a:pPr>
            <a:r>
              <a:rPr lang="en-GB" sz="1400" dirty="0"/>
              <a:t>If Success (ground pad) has a higher count, it may indicate that ground landings were more reliable during this timeframe.</a:t>
            </a:r>
          </a:p>
          <a:p>
            <a:endParaRPr lang="en-GB" sz="1400" dirty="0"/>
          </a:p>
          <a:p>
            <a:pPr marL="0" indent="0">
              <a:lnSpc>
                <a:spcPct val="100000"/>
              </a:lnSpc>
              <a:spcBef>
                <a:spcPts val="1400"/>
              </a:spcBef>
              <a:buNone/>
            </a:pPr>
            <a:endParaRPr lang="en-GB" sz="1400" dirty="0">
              <a:solidFill>
                <a:schemeClr val="accent3">
                  <a:lumMod val="25000"/>
                </a:schemeClr>
              </a:solidFill>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D5AFC44B-D4DC-DDB1-7424-6D3626FF5C4B}"/>
              </a:ext>
            </a:extLst>
          </p:cNvPr>
          <p:cNvPicPr>
            <a:picLocks noChangeAspect="1"/>
          </p:cNvPicPr>
          <p:nvPr/>
        </p:nvPicPr>
        <p:blipFill>
          <a:blip r:embed="rId4"/>
          <a:stretch>
            <a:fillRect/>
          </a:stretch>
        </p:blipFill>
        <p:spPr>
          <a:xfrm>
            <a:off x="8943372" y="3518403"/>
            <a:ext cx="2838846" cy="208626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33296" y="1674235"/>
            <a:ext cx="10352315" cy="4351338"/>
          </a:xfrm>
          <a:prstGeom prst="rect">
            <a:avLst/>
          </a:prstGeom>
        </p:spPr>
        <p:txBody>
          <a:bodyPr lIns="91440" tIns="45720" rIns="91440" bIns="45720" anchor="t">
            <a:normAutofit fontScale="92500" lnSpcReduction="10000"/>
          </a:bodyPr>
          <a:lstStyle/>
          <a:p>
            <a:pPr>
              <a:buNone/>
            </a:pPr>
            <a:r>
              <a:rPr lang="en-GB" sz="1800" dirty="0"/>
              <a:t>The above Folium map displays the geographical locations of all four major SpaceX launch sites within the United States:</a:t>
            </a:r>
          </a:p>
          <a:p>
            <a:pPr>
              <a:buFont typeface="Arial" panose="020B0604020202020204" pitchFamily="34" charset="0"/>
              <a:buChar char="•"/>
            </a:pPr>
            <a:r>
              <a:rPr lang="en-GB" sz="1800" b="1" dirty="0"/>
              <a:t>CCAFS SLC 40 (Cape Canaveral Space Launch Complex 40)</a:t>
            </a:r>
            <a:r>
              <a:rPr lang="en-GB" sz="1800" dirty="0"/>
              <a:t> – Florida</a:t>
            </a:r>
          </a:p>
          <a:p>
            <a:pPr>
              <a:buFont typeface="Arial" panose="020B0604020202020204" pitchFamily="34" charset="0"/>
              <a:buChar char="•"/>
            </a:pPr>
            <a:r>
              <a:rPr lang="en-GB" sz="1800" b="1" dirty="0"/>
              <a:t>KSC LC 39A (Kennedy Space </a:t>
            </a:r>
            <a:r>
              <a:rPr lang="en-GB" sz="1800" b="1" dirty="0" err="1"/>
              <a:t>Center</a:t>
            </a:r>
            <a:r>
              <a:rPr lang="en-GB" sz="1800" b="1" dirty="0"/>
              <a:t> Launch Complex 39A)</a:t>
            </a:r>
            <a:r>
              <a:rPr lang="en-GB" sz="1800" dirty="0"/>
              <a:t> – Florida</a:t>
            </a:r>
          </a:p>
          <a:p>
            <a:pPr>
              <a:buFont typeface="Arial" panose="020B0604020202020204" pitchFamily="34" charset="0"/>
              <a:buChar char="•"/>
            </a:pPr>
            <a:r>
              <a:rPr lang="en-GB" sz="1800" b="1" dirty="0"/>
              <a:t>VAFB SLC 4E (Vandenberg Air Force Base Space Launch Complex 4E)</a:t>
            </a:r>
            <a:r>
              <a:rPr lang="en-GB" sz="1800" dirty="0"/>
              <a:t> – California</a:t>
            </a:r>
          </a:p>
          <a:p>
            <a:pPr>
              <a:buFont typeface="Arial" panose="020B0604020202020204" pitchFamily="34" charset="0"/>
              <a:buChar char="•"/>
            </a:pPr>
            <a:r>
              <a:rPr lang="en-GB" sz="1800" b="1" dirty="0"/>
              <a:t>CCAFS (Cape Canaveral Air Force Station)</a:t>
            </a:r>
            <a:r>
              <a:rPr lang="en-GB" sz="1800" dirty="0"/>
              <a:t> – Florida (general site)</a:t>
            </a:r>
          </a:p>
          <a:p>
            <a:pPr>
              <a:buNone/>
            </a:pPr>
            <a:r>
              <a:rPr lang="en-GB" sz="1800" b="1" dirty="0"/>
              <a:t>Key Insights:</a:t>
            </a:r>
          </a:p>
          <a:p>
            <a:pPr>
              <a:buFont typeface="Arial" panose="020B0604020202020204" pitchFamily="34" charset="0"/>
              <a:buChar char="•"/>
            </a:pPr>
            <a:r>
              <a:rPr lang="en-GB" sz="1800" b="1" dirty="0"/>
              <a:t>Clustering in Florida</a:t>
            </a:r>
            <a:r>
              <a:rPr lang="en-GB" sz="1800" dirty="0"/>
              <a:t>: Three of the launch sites are concentrated on the eastern coast of Florida. This location is strategically </a:t>
            </a:r>
            <a:r>
              <a:rPr lang="en-GB" sz="1800" dirty="0" err="1"/>
              <a:t>favorable</a:t>
            </a:r>
            <a:r>
              <a:rPr lang="en-GB" sz="1800" dirty="0"/>
              <a:t> due to its proximity to the equator, which allows rockets to benefit from the Earth’s rotational velocity for orbital launches.</a:t>
            </a:r>
          </a:p>
          <a:p>
            <a:pPr>
              <a:buFont typeface="Arial" panose="020B0604020202020204" pitchFamily="34" charset="0"/>
              <a:buChar char="•"/>
            </a:pPr>
            <a:r>
              <a:rPr lang="en-GB" sz="1800" b="1" dirty="0"/>
              <a:t>VAFB in California</a:t>
            </a:r>
            <a:r>
              <a:rPr lang="en-GB" sz="1800" dirty="0"/>
              <a:t>: The west coast site (VAFB SLC 4E) is used for polar and sun-synchronous orbits, offering a complementary trajectory to the east coast launches.</a:t>
            </a:r>
          </a:p>
          <a:p>
            <a:pPr>
              <a:buFont typeface="Arial" panose="020B0604020202020204" pitchFamily="34" charset="0"/>
              <a:buChar char="•"/>
            </a:pPr>
            <a:r>
              <a:rPr lang="en-GB" sz="1800" b="1" dirty="0"/>
              <a:t>Interactive Tool</a:t>
            </a:r>
            <a:r>
              <a:rPr lang="en-GB" sz="1800" dirty="0"/>
              <a:t>: This map provides an interactive and spatially intuitive overview of where SpaceX launches originate from, which is essential when </a:t>
            </a:r>
            <a:r>
              <a:rPr lang="en-GB" sz="1800" dirty="0" err="1"/>
              <a:t>analyzing</a:t>
            </a:r>
            <a:r>
              <a:rPr lang="en-GB" sz="1800" dirty="0"/>
              <a:t> launch patterns, trajectories, or risk zones</a:t>
            </a:r>
          </a:p>
          <a:p>
            <a:endParaRPr lang="en-GB" sz="1800"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&lt;SpaceX Launch Sites&gt;</a:t>
            </a: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47E88293-B4D1-90D6-D216-9A00E396A2A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1CD4A9E-204B-F82E-0C69-4FAA567EA0EF}"/>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2" name="Title 1">
            <a:extLst>
              <a:ext uri="{FF2B5EF4-FFF2-40B4-BE49-F238E27FC236}">
                <a16:creationId xmlns:a16="http://schemas.microsoft.com/office/drawing/2014/main" id="{D00F21B6-A11A-334C-8D64-967FD9F6E9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&lt;SpaceX Launch Sites&gt;</a:t>
            </a:r>
          </a:p>
        </p:txBody>
      </p:sp>
      <p:pic>
        <p:nvPicPr>
          <p:cNvPr id="6" name="Picture 5">
            <a:extLst>
              <a:ext uri="{FF2B5EF4-FFF2-40B4-BE49-F238E27FC236}">
                <a16:creationId xmlns:a16="http://schemas.microsoft.com/office/drawing/2014/main" id="{102F7BF7-C04C-B9C7-ED85-3C13CEDFCCBF}"/>
              </a:ext>
            </a:extLst>
          </p:cNvPr>
          <p:cNvPicPr>
            <a:picLocks noChangeAspect="1"/>
          </p:cNvPicPr>
          <p:nvPr/>
        </p:nvPicPr>
        <p:blipFill>
          <a:blip r:embed="rId4"/>
          <a:stretch>
            <a:fillRect/>
          </a:stretch>
        </p:blipFill>
        <p:spPr>
          <a:xfrm>
            <a:off x="1122959" y="1443175"/>
            <a:ext cx="9468841" cy="4955994"/>
          </a:xfrm>
          <a:prstGeom prst="rect">
            <a:avLst/>
          </a:prstGeom>
        </p:spPr>
      </p:pic>
    </p:spTree>
    <p:extLst>
      <p:ext uri="{BB962C8B-B14F-4D97-AF65-F5344CB8AC3E}">
        <p14:creationId xmlns:p14="http://schemas.microsoft.com/office/powerpoint/2010/main" val="20554876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fontScale="55000" lnSpcReduction="20000"/>
          </a:bodyPr>
          <a:lstStyle/>
          <a:p>
            <a:pPr>
              <a:buNone/>
            </a:pPr>
            <a:r>
              <a:rPr lang="en-GB" dirty="0"/>
              <a:t>This Folium map illustrates the </a:t>
            </a:r>
            <a:r>
              <a:rPr lang="en-GB" b="1" dirty="0"/>
              <a:t>clustered frequency of launches</a:t>
            </a:r>
            <a:r>
              <a:rPr lang="en-GB" dirty="0"/>
              <a:t> at major SpaceX launch sites across the United States using circular markers sized proportionally to the number of launches.</a:t>
            </a:r>
          </a:p>
          <a:p>
            <a:pPr>
              <a:buNone/>
            </a:pPr>
            <a:r>
              <a:rPr lang="en-GB" b="1" dirty="0"/>
              <a:t>Key Elements in the Map:</a:t>
            </a:r>
          </a:p>
          <a:p>
            <a:pPr>
              <a:buFont typeface="Arial" panose="020B0604020202020204" pitchFamily="34" charset="0"/>
              <a:buChar char="•"/>
            </a:pPr>
            <a:r>
              <a:rPr lang="en-GB" b="1" dirty="0"/>
              <a:t>Cluster Markers</a:t>
            </a:r>
            <a:r>
              <a:rPr lang="en-GB" dirty="0"/>
              <a:t>:</a:t>
            </a:r>
          </a:p>
          <a:p>
            <a:pPr marL="742950" lvl="1" indent="-285750">
              <a:buFont typeface="Arial" panose="020B0604020202020204" pitchFamily="34" charset="0"/>
              <a:buChar char="•"/>
            </a:pPr>
            <a:r>
              <a:rPr lang="en-GB" b="1" dirty="0"/>
              <a:t>46 launches in Florida</a:t>
            </a:r>
            <a:r>
              <a:rPr lang="en-GB" dirty="0"/>
              <a:t>: A large marker over </a:t>
            </a:r>
            <a:r>
              <a:rPr lang="en-GB" b="1" dirty="0"/>
              <a:t>Cape Canaveral</a:t>
            </a:r>
            <a:r>
              <a:rPr lang="en-GB" dirty="0"/>
              <a:t> indicates the </a:t>
            </a:r>
            <a:r>
              <a:rPr lang="en-GB" b="1" dirty="0"/>
              <a:t>highest launch activity</a:t>
            </a:r>
            <a:r>
              <a:rPr lang="en-GB" dirty="0"/>
              <a:t>. This area includes:</a:t>
            </a:r>
          </a:p>
          <a:p>
            <a:pPr marL="1143000" lvl="2" indent="-228600">
              <a:buFont typeface="Arial" panose="020B0604020202020204" pitchFamily="34" charset="0"/>
              <a:buChar char="•"/>
            </a:pPr>
            <a:r>
              <a:rPr lang="en-GB" b="1" dirty="0"/>
              <a:t>CCAFS SLC-40</a:t>
            </a:r>
            <a:endParaRPr lang="en-GB" dirty="0"/>
          </a:p>
          <a:p>
            <a:pPr marL="1143000" lvl="2" indent="-228600">
              <a:buFont typeface="Arial" panose="020B0604020202020204" pitchFamily="34" charset="0"/>
              <a:buChar char="•"/>
            </a:pPr>
            <a:r>
              <a:rPr lang="en-GB" b="1" dirty="0"/>
              <a:t>KSC LC-39A</a:t>
            </a:r>
            <a:endParaRPr lang="en-GB" dirty="0"/>
          </a:p>
          <a:p>
            <a:pPr marL="1143000" lvl="2" indent="-228600">
              <a:buFont typeface="Arial" panose="020B0604020202020204" pitchFamily="34" charset="0"/>
              <a:buChar char="•"/>
            </a:pPr>
            <a:r>
              <a:rPr lang="en-GB" b="1" dirty="0"/>
              <a:t>Cape Canaveral Air Force Station (general)</a:t>
            </a:r>
            <a:endParaRPr lang="en-GB" dirty="0"/>
          </a:p>
          <a:p>
            <a:pPr marL="742950" lvl="1" indent="-285750">
              <a:buFont typeface="Arial" panose="020B0604020202020204" pitchFamily="34" charset="0"/>
              <a:buChar char="•"/>
            </a:pPr>
            <a:r>
              <a:rPr lang="en-GB" b="1" dirty="0"/>
              <a:t>10 launches in California</a:t>
            </a:r>
            <a:r>
              <a:rPr lang="en-GB" dirty="0"/>
              <a:t>: The smaller cluster over the </a:t>
            </a:r>
            <a:r>
              <a:rPr lang="en-GB" b="1" dirty="0"/>
              <a:t>Vandenberg Air Force Base (VAFB SLC-4E)</a:t>
            </a:r>
            <a:r>
              <a:rPr lang="en-GB" dirty="0"/>
              <a:t> marks activity from the West Coast.</a:t>
            </a:r>
          </a:p>
          <a:p>
            <a:pPr>
              <a:buFont typeface="Arial" panose="020B0604020202020204" pitchFamily="34" charset="0"/>
              <a:buChar char="•"/>
            </a:pPr>
            <a:r>
              <a:rPr lang="en-GB" b="1" dirty="0"/>
              <a:t>Interpretation</a:t>
            </a:r>
            <a:r>
              <a:rPr lang="en-GB" dirty="0"/>
              <a:t>:</a:t>
            </a:r>
          </a:p>
          <a:p>
            <a:pPr marL="742950" lvl="1" indent="-285750">
              <a:buFont typeface="Arial" panose="020B0604020202020204" pitchFamily="34" charset="0"/>
              <a:buChar char="•"/>
            </a:pPr>
            <a:r>
              <a:rPr lang="en-GB" dirty="0"/>
              <a:t>Florida's East Coast remains the </a:t>
            </a:r>
            <a:r>
              <a:rPr lang="en-GB" b="1" dirty="0"/>
              <a:t>primary hub</a:t>
            </a:r>
            <a:r>
              <a:rPr lang="en-GB" dirty="0"/>
              <a:t> for most SpaceX missions, likely due to its strategic launch location and infrastructure.</a:t>
            </a:r>
          </a:p>
          <a:p>
            <a:pPr marL="742950" lvl="1" indent="-285750">
              <a:buFont typeface="Arial" panose="020B0604020202020204" pitchFamily="34" charset="0"/>
              <a:buChar char="•"/>
            </a:pPr>
            <a:r>
              <a:rPr lang="en-GB" dirty="0"/>
              <a:t>The California site (VAFB) supports missions requiring polar or sun-synchronous orbits.</a:t>
            </a:r>
          </a:p>
          <a:p>
            <a:pPr>
              <a:buFont typeface="Arial" panose="020B0604020202020204" pitchFamily="34" charset="0"/>
              <a:buChar char="•"/>
            </a:pPr>
            <a:r>
              <a:rPr lang="en-GB" b="1" dirty="0"/>
              <a:t>Interactivity</a:t>
            </a:r>
            <a:r>
              <a:rPr lang="en-GB" dirty="0"/>
              <a:t>:</a:t>
            </a:r>
          </a:p>
          <a:p>
            <a:pPr marL="742950" lvl="1" indent="-285750">
              <a:buFont typeface="Arial" panose="020B0604020202020204" pitchFamily="34" charset="0"/>
              <a:buChar char="•"/>
            </a:pPr>
            <a:r>
              <a:rPr lang="en-GB" dirty="0"/>
              <a:t>This map allows for zooming and panning to explore </a:t>
            </a:r>
            <a:r>
              <a:rPr lang="en-GB" b="1" dirty="0"/>
              <a:t>launch density</a:t>
            </a:r>
            <a:r>
              <a:rPr lang="en-GB" dirty="0"/>
              <a:t>, </a:t>
            </a:r>
            <a:r>
              <a:rPr lang="en-GB" b="1" dirty="0"/>
              <a:t>site labels</a:t>
            </a:r>
            <a:r>
              <a:rPr lang="en-GB" dirty="0"/>
              <a:t>, and their geographical context.</a:t>
            </a:r>
          </a:p>
          <a:p>
            <a:r>
              <a:rPr lang="en-GB" dirty="0"/>
              <a:t>This map enhances the visual communication of SpaceX's </a:t>
            </a:r>
            <a:r>
              <a:rPr lang="en-GB" b="1" dirty="0"/>
              <a:t>launch distribution by site and frequency</a:t>
            </a:r>
            <a:r>
              <a:rPr lang="en-GB" dirty="0"/>
              <a:t>, helping stakeholders assess operational patterns and geographic dependencies.</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a:t>
            </a:r>
            <a:r>
              <a:rPr lang="en-GB" dirty="0"/>
              <a:t>Clustered Launch Activity at SpaceX Sites in the USA</a:t>
            </a:r>
            <a:r>
              <a:rPr lang="en-US" dirty="0">
                <a:solidFill>
                  <a:srgbClr val="0B49CB"/>
                </a:solidFill>
                <a:latin typeface="Abadi"/>
              </a:rPr>
              <a:t>&gt;</a:t>
            </a:r>
          </a:p>
        </p:txBody>
      </p:sp>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459FDAE6-09FF-EA3B-E09C-D5035B1D21A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583C00-0156-8D0D-9B29-04E4C42F4F05}"/>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EFCB2B48-3439-47B8-2838-52B8AF74251D}"/>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7BD51F1-5D07-D41E-33CE-D975BDA00F5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a:t>
            </a:r>
            <a:r>
              <a:rPr lang="en-GB" dirty="0"/>
              <a:t>Clustered Launch Activity at SpaceX Sites in the USA</a:t>
            </a:r>
            <a:r>
              <a:rPr lang="en-US" dirty="0">
                <a:solidFill>
                  <a:srgbClr val="0B49CB"/>
                </a:solidFill>
                <a:latin typeface="Abadi"/>
              </a:rPr>
              <a:t>&gt;</a:t>
            </a:r>
          </a:p>
        </p:txBody>
      </p:sp>
      <p:pic>
        <p:nvPicPr>
          <p:cNvPr id="4" name="Picture 3">
            <a:extLst>
              <a:ext uri="{FF2B5EF4-FFF2-40B4-BE49-F238E27FC236}">
                <a16:creationId xmlns:a16="http://schemas.microsoft.com/office/drawing/2014/main" id="{92E10AB7-B1F9-D5E9-E214-6983E5F6778F}"/>
              </a:ext>
            </a:extLst>
          </p:cNvPr>
          <p:cNvPicPr>
            <a:picLocks noChangeAspect="1"/>
          </p:cNvPicPr>
          <p:nvPr/>
        </p:nvPicPr>
        <p:blipFill>
          <a:blip r:embed="rId3"/>
          <a:stretch>
            <a:fillRect/>
          </a:stretch>
        </p:blipFill>
        <p:spPr>
          <a:xfrm>
            <a:off x="734028" y="1457764"/>
            <a:ext cx="10517068" cy="5087060"/>
          </a:xfrm>
          <a:prstGeom prst="rect">
            <a:avLst/>
          </a:prstGeom>
        </p:spPr>
      </p:pic>
    </p:spTree>
    <p:extLst>
      <p:ext uri="{BB962C8B-B14F-4D97-AF65-F5344CB8AC3E}">
        <p14:creationId xmlns:p14="http://schemas.microsoft.com/office/powerpoint/2010/main" val="3546195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787624"/>
            <a:ext cx="8428821" cy="453172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None/>
            </a:pPr>
            <a:r>
              <a:rPr lang="en-GB" sz="2000" b="1" dirty="0">
                <a:solidFill>
                  <a:schemeClr val="tx1"/>
                </a:solidFill>
                <a:latin typeface="+mn-lt"/>
              </a:rPr>
              <a:t>🔹 Project Background and Context</a:t>
            </a:r>
          </a:p>
          <a:p>
            <a:pPr>
              <a:buNone/>
            </a:pPr>
            <a:r>
              <a:rPr lang="en-GB" sz="2000" dirty="0">
                <a:solidFill>
                  <a:schemeClr val="tx1"/>
                </a:solidFill>
                <a:latin typeface="+mn-lt"/>
              </a:rPr>
              <a:t>SpaceX has transformed space exploration by increasing launch frequency and reducing costs. As the company continues to scale operations, understanding the factors that influence mission outcomes is crucial for improving performance and risk assessment. This project leverages historical SpaceX launch data to uncover patterns, optimize planning, and enable predictive insights using data science techniques.</a:t>
            </a:r>
          </a:p>
          <a:p>
            <a:pPr>
              <a:buNone/>
            </a:pPr>
            <a:r>
              <a:rPr lang="en-GB" sz="2000" b="1" dirty="0">
                <a:solidFill>
                  <a:schemeClr val="tx1"/>
                </a:solidFill>
                <a:latin typeface="+mn-lt"/>
              </a:rPr>
              <a:t>🔹 Problems You Want to Find Answers To</a:t>
            </a:r>
          </a:p>
          <a:p>
            <a:pPr>
              <a:buFont typeface="Arial" panose="020B0604020202020204" pitchFamily="34" charset="0"/>
              <a:buChar char="•"/>
            </a:pPr>
            <a:r>
              <a:rPr lang="en-GB" sz="2000" dirty="0">
                <a:solidFill>
                  <a:schemeClr val="tx1"/>
                </a:solidFill>
                <a:latin typeface="+mn-lt"/>
              </a:rPr>
              <a:t>What launch sites have the highest success rates?</a:t>
            </a:r>
          </a:p>
          <a:p>
            <a:pPr>
              <a:buFont typeface="Arial" panose="020B0604020202020204" pitchFamily="34" charset="0"/>
              <a:buChar char="•"/>
            </a:pPr>
            <a:r>
              <a:rPr lang="en-GB" sz="2000" dirty="0">
                <a:solidFill>
                  <a:schemeClr val="tx1"/>
                </a:solidFill>
                <a:latin typeface="+mn-lt"/>
              </a:rPr>
              <a:t>How do orbit type and payload mass affect launch outcomes?</a:t>
            </a:r>
          </a:p>
          <a:p>
            <a:pPr>
              <a:buFont typeface="Arial" panose="020B0604020202020204" pitchFamily="34" charset="0"/>
              <a:buChar char="•"/>
            </a:pPr>
            <a:r>
              <a:rPr lang="en-GB" sz="2000" dirty="0">
                <a:solidFill>
                  <a:schemeClr val="tx1"/>
                </a:solidFill>
                <a:latin typeface="+mn-lt"/>
              </a:rPr>
              <a:t>Can we accurately predict the success of a SpaceX launch using machine learning?</a:t>
            </a:r>
          </a:p>
          <a:p>
            <a:pPr>
              <a:buFont typeface="Arial" panose="020B0604020202020204" pitchFamily="34" charset="0"/>
              <a:buChar char="•"/>
            </a:pPr>
            <a:r>
              <a:rPr lang="en-GB" sz="2000" dirty="0">
                <a:solidFill>
                  <a:schemeClr val="tx1"/>
                </a:solidFill>
                <a:latin typeface="+mn-lt"/>
              </a:rPr>
              <a:t>What insights can interactive dashboards and maps provide for mission planning?</a:t>
            </a:r>
          </a:p>
          <a:p>
            <a:endParaRPr lang="en-GB" sz="2000" dirty="0">
              <a:solidFill>
                <a:schemeClr val="tx1"/>
              </a:solidFill>
              <a:latin typeface="+mn-lt"/>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fontScale="55000" lnSpcReduction="20000"/>
          </a:bodyPr>
          <a:lstStyle/>
          <a:p>
            <a:pPr>
              <a:buNone/>
            </a:pPr>
            <a:r>
              <a:rPr lang="en-GB" dirty="0"/>
              <a:t>This detailed Folium map presents a zoomed-in view of </a:t>
            </a:r>
            <a:r>
              <a:rPr lang="en-GB" b="1" dirty="0"/>
              <a:t>Cape Canaveral Air Force Station's Launch Complex 40 (SLC-40)</a:t>
            </a:r>
            <a:r>
              <a:rPr lang="en-GB" dirty="0"/>
              <a:t>, highlighting clustered markers that represent </a:t>
            </a:r>
            <a:r>
              <a:rPr lang="en-GB" b="1" dirty="0"/>
              <a:t>individual launch activity counts</a:t>
            </a:r>
            <a:r>
              <a:rPr lang="en-GB" dirty="0"/>
              <a:t>.</a:t>
            </a:r>
          </a:p>
          <a:p>
            <a:pPr>
              <a:buNone/>
            </a:pPr>
            <a:r>
              <a:rPr lang="en-GB" b="1" dirty="0"/>
              <a:t>Key Observations:</a:t>
            </a:r>
          </a:p>
          <a:p>
            <a:pPr>
              <a:buFont typeface="Arial" panose="020B0604020202020204" pitchFamily="34" charset="0"/>
              <a:buChar char="•"/>
            </a:pPr>
            <a:r>
              <a:rPr lang="en-GB" b="1" dirty="0"/>
              <a:t>Orange and Green Circles</a:t>
            </a:r>
            <a:r>
              <a:rPr lang="en-GB" dirty="0"/>
              <a:t>:</a:t>
            </a:r>
          </a:p>
          <a:p>
            <a:pPr marL="742950" lvl="1" indent="-285750">
              <a:buFont typeface="Arial" panose="020B0604020202020204" pitchFamily="34" charset="0"/>
              <a:buChar char="•"/>
            </a:pPr>
            <a:r>
              <a:rPr lang="en-GB" b="1" dirty="0"/>
              <a:t>26 launches</a:t>
            </a:r>
            <a:r>
              <a:rPr lang="en-GB" dirty="0"/>
              <a:t> are marked in one cluster (likely representing one launch pad or location within SLC-40 with frequent activity).</a:t>
            </a:r>
          </a:p>
          <a:p>
            <a:pPr marL="742950" lvl="1" indent="-285750">
              <a:buFont typeface="Arial" panose="020B0604020202020204" pitchFamily="34" charset="0"/>
              <a:buChar char="•"/>
            </a:pPr>
            <a:r>
              <a:rPr lang="en-GB" b="1" dirty="0"/>
              <a:t>7 launches</a:t>
            </a:r>
            <a:r>
              <a:rPr lang="en-GB" dirty="0"/>
              <a:t> are grouped in a nearby area, showing an adjacent high-traffic pad or a distinct classification of launches.</a:t>
            </a:r>
          </a:p>
          <a:p>
            <a:pPr>
              <a:buFont typeface="Arial" panose="020B0604020202020204" pitchFamily="34" charset="0"/>
              <a:buChar char="•"/>
            </a:pPr>
            <a:r>
              <a:rPr lang="en-GB" b="1" dirty="0"/>
              <a:t>Distance Scale</a:t>
            </a:r>
            <a:r>
              <a:rPr lang="en-GB" dirty="0"/>
              <a:t>:</a:t>
            </a:r>
          </a:p>
          <a:p>
            <a:pPr marL="742950" lvl="1" indent="-285750">
              <a:buFont typeface="Arial" panose="020B0604020202020204" pitchFamily="34" charset="0"/>
              <a:buChar char="•"/>
            </a:pPr>
            <a:r>
              <a:rPr lang="en-GB" dirty="0"/>
              <a:t>A reference line at the top right shows a scale of </a:t>
            </a:r>
            <a:r>
              <a:rPr lang="en-GB" b="1" dirty="0"/>
              <a:t>0.90 KM</a:t>
            </a:r>
            <a:r>
              <a:rPr lang="en-GB" dirty="0"/>
              <a:t>, helping visualize how close these launch pads are within the Cape Canaveral facility.</a:t>
            </a:r>
          </a:p>
          <a:p>
            <a:pPr>
              <a:buFont typeface="Arial" panose="020B0604020202020204" pitchFamily="34" charset="0"/>
              <a:buChar char="•"/>
            </a:pPr>
            <a:r>
              <a:rPr lang="en-GB" b="1" dirty="0"/>
              <a:t>Infrastructure Markers</a:t>
            </a:r>
            <a:r>
              <a:rPr lang="en-GB" dirty="0"/>
              <a:t>:</a:t>
            </a:r>
          </a:p>
          <a:p>
            <a:pPr marL="742950" lvl="1" indent="-285750">
              <a:buFont typeface="Arial" panose="020B0604020202020204" pitchFamily="34" charset="0"/>
              <a:buChar char="•"/>
            </a:pPr>
            <a:r>
              <a:rPr lang="en-GB" dirty="0"/>
              <a:t>Nearby roads (like </a:t>
            </a:r>
            <a:r>
              <a:rPr lang="en-GB" b="1" dirty="0"/>
              <a:t>Samuel C Phillips Parkway</a:t>
            </a:r>
            <a:r>
              <a:rPr lang="en-GB" dirty="0"/>
              <a:t>) and parking lots (marked with </a:t>
            </a:r>
            <a:r>
              <a:rPr lang="en-GB" b="1" dirty="0"/>
              <a:t>P</a:t>
            </a:r>
            <a:r>
              <a:rPr lang="en-GB" dirty="0"/>
              <a:t>) suggest this is a well-established complex with support facilities.</a:t>
            </a:r>
          </a:p>
          <a:p>
            <a:pPr>
              <a:buNone/>
            </a:pPr>
            <a:r>
              <a:rPr lang="en-GB" b="1" dirty="0"/>
              <a:t>Interpretation:</a:t>
            </a:r>
          </a:p>
          <a:p>
            <a:pPr>
              <a:buNone/>
            </a:pPr>
            <a:r>
              <a:rPr lang="en-GB" dirty="0"/>
              <a:t>This map allows users to </a:t>
            </a:r>
            <a:r>
              <a:rPr lang="en-GB" dirty="0" err="1"/>
              <a:t>analyze</a:t>
            </a:r>
            <a:r>
              <a:rPr lang="en-GB" dirty="0"/>
              <a:t> launch pad </a:t>
            </a:r>
            <a:r>
              <a:rPr lang="en-GB" b="1" dirty="0"/>
              <a:t>utilization density and proximity</a:t>
            </a:r>
            <a:r>
              <a:rPr lang="en-GB" dirty="0"/>
              <a:t>. The overlapping markers suggest the </a:t>
            </a:r>
            <a:r>
              <a:rPr lang="en-GB" b="1" dirty="0"/>
              <a:t>existence of multiple zones</a:t>
            </a:r>
            <a:r>
              <a:rPr lang="en-GB" dirty="0"/>
              <a:t> within SLC-40 used at different times or for specific mission types. This level of detail is valuable for facility planning, mission logistics, or historical launch site assessments.</a:t>
            </a:r>
          </a:p>
          <a:p>
            <a:r>
              <a:rPr lang="en-GB" dirty="0"/>
              <a:t>Let me know if you'd like this map to also reflect </a:t>
            </a:r>
            <a:r>
              <a:rPr lang="en-GB" b="1" dirty="0"/>
              <a:t>success/failure outcomes</a:t>
            </a:r>
            <a:r>
              <a:rPr lang="en-GB" dirty="0"/>
              <a:t> or temporal trends!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a:t>
            </a:r>
            <a:r>
              <a:rPr lang="en-GB" dirty="0"/>
              <a:t>Launch Density at Cape Canaveral Launch Complex 40 (CCAFS SLC-40)</a:t>
            </a:r>
            <a:r>
              <a:rPr lang="en-US" dirty="0">
                <a:solidFill>
                  <a:srgbClr val="0B49CB"/>
                </a:solidFill>
                <a:latin typeface="Abadi"/>
              </a:rPr>
              <a:t>&gt;</a:t>
            </a:r>
          </a:p>
        </p:txBody>
      </p:sp>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6DBAA189-7553-14AF-E580-79F3894D7DB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8AB6664-FFF8-DD16-710C-B58B2CAAB5D6}"/>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C4E59351-6017-7C0D-42FD-4758BDFD5A0D}"/>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44C3D24F-5B8B-9EF4-3921-44AD6F9237F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4" name="Picture 3">
            <a:extLst>
              <a:ext uri="{FF2B5EF4-FFF2-40B4-BE49-F238E27FC236}">
                <a16:creationId xmlns:a16="http://schemas.microsoft.com/office/drawing/2014/main" id="{EA599B1A-DFDE-5E33-2071-B3D98316FD2F}"/>
              </a:ext>
            </a:extLst>
          </p:cNvPr>
          <p:cNvPicPr>
            <a:picLocks noChangeAspect="1"/>
          </p:cNvPicPr>
          <p:nvPr/>
        </p:nvPicPr>
        <p:blipFill>
          <a:blip r:embed="rId3"/>
          <a:stretch>
            <a:fillRect/>
          </a:stretch>
        </p:blipFill>
        <p:spPr>
          <a:xfrm>
            <a:off x="880334" y="961680"/>
            <a:ext cx="10431331" cy="4934639"/>
          </a:xfrm>
          <a:prstGeom prst="rect">
            <a:avLst/>
          </a:prstGeom>
        </p:spPr>
      </p:pic>
    </p:spTree>
    <p:extLst>
      <p:ext uri="{BB962C8B-B14F-4D97-AF65-F5344CB8AC3E}">
        <p14:creationId xmlns:p14="http://schemas.microsoft.com/office/powerpoint/2010/main" val="4813609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47082"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fontScale="92500" lnSpcReduction="10000"/>
          </a:bodyPr>
          <a:lstStyle/>
          <a:p>
            <a:pPr>
              <a:buFont typeface="Arial" panose="020B0604020202020204" pitchFamily="34" charset="0"/>
              <a:buChar char="•"/>
            </a:pPr>
            <a:r>
              <a:rPr lang="en-GB" sz="2000" dirty="0"/>
              <a:t>The chart displays the accuracy of four models: Logistic Regression, Support Vector Machine (SVM), Decision Tree, and K-Nearest </a:t>
            </a:r>
            <a:r>
              <a:rPr lang="en-GB" sz="2000" dirty="0" err="1"/>
              <a:t>Neighbors</a:t>
            </a:r>
            <a:r>
              <a:rPr lang="en-GB" sz="2000" dirty="0"/>
              <a:t> (KNN).</a:t>
            </a:r>
          </a:p>
          <a:p>
            <a:pPr>
              <a:buFont typeface="Arial" panose="020B0604020202020204" pitchFamily="34" charset="0"/>
              <a:buChar char="•"/>
            </a:pPr>
            <a:r>
              <a:rPr lang="en-GB" sz="2000" b="1" dirty="0"/>
              <a:t>Logistic Regression</a:t>
            </a:r>
            <a:r>
              <a:rPr lang="en-GB" sz="2000" dirty="0"/>
              <a:t> has the highest classification accuracy at </a:t>
            </a:r>
            <a:r>
              <a:rPr lang="en-GB" sz="2000" b="1" dirty="0"/>
              <a:t>84%</a:t>
            </a:r>
            <a:r>
              <a:rPr lang="en-GB" sz="2000" dirty="0"/>
              <a:t>, shown in </a:t>
            </a:r>
            <a:r>
              <a:rPr lang="en-GB" sz="2000" b="1" dirty="0"/>
              <a:t>green</a:t>
            </a:r>
            <a:r>
              <a:rPr lang="en-GB" sz="2000" dirty="0"/>
              <a:t>.</a:t>
            </a:r>
          </a:p>
          <a:p>
            <a:pPr>
              <a:buFont typeface="Arial" panose="020B0604020202020204" pitchFamily="34" charset="0"/>
              <a:buChar char="•"/>
            </a:pPr>
            <a:r>
              <a:rPr lang="en-GB" sz="2000" dirty="0"/>
              <a:t>The rest (SVM, Decision Tree, KNN) are shown in </a:t>
            </a:r>
            <a:r>
              <a:rPr lang="en-GB" sz="2000" b="1" dirty="0"/>
              <a:t>grey</a:t>
            </a:r>
            <a:r>
              <a:rPr lang="en-GB" sz="2000" dirty="0"/>
              <a:t>, with accuracies ranging from </a:t>
            </a:r>
            <a:r>
              <a:rPr lang="en-GB" sz="2000" b="1" dirty="0"/>
              <a:t>77% to 83%</a:t>
            </a:r>
            <a:r>
              <a:rPr lang="en-GB" sz="2000" dirty="0"/>
              <a:t>.</a:t>
            </a:r>
          </a:p>
          <a:p>
            <a:pPr>
              <a:buNone/>
            </a:pPr>
            <a:r>
              <a:rPr lang="en-GB" sz="2000" b="1" dirty="0"/>
              <a:t>Key Insight:</a:t>
            </a:r>
          </a:p>
          <a:p>
            <a:r>
              <a:rPr lang="en-GB" sz="2000" b="1" dirty="0"/>
              <a:t>Logistic Regression outperformed all other models</a:t>
            </a:r>
            <a:r>
              <a:rPr lang="en-GB" sz="2000" dirty="0"/>
              <a:t> in terms of accuracy and would be the preferred model for this classification task based on performance alone</a:t>
            </a:r>
          </a:p>
          <a:p>
            <a:endParaRPr lang="en-GB" sz="2000" dirty="0"/>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8434" name="Picture 2" descr="Output image">
            <a:extLst>
              <a:ext uri="{FF2B5EF4-FFF2-40B4-BE49-F238E27FC236}">
                <a16:creationId xmlns:a16="http://schemas.microsoft.com/office/drawing/2014/main" id="{92BB39B6-A78F-0902-C65C-C3BDCA58E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5999" y="1813425"/>
            <a:ext cx="5847018" cy="3486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buNone/>
            </a:pPr>
            <a:r>
              <a:rPr lang="en-GB" b="1" dirty="0"/>
              <a:t>Performance Insight:</a:t>
            </a:r>
          </a:p>
          <a:p>
            <a:pPr>
              <a:buFont typeface="Arial" panose="020B0604020202020204" pitchFamily="34" charset="0"/>
              <a:buChar char="•"/>
            </a:pPr>
            <a:r>
              <a:rPr lang="en-GB" dirty="0"/>
              <a:t>The model performs </a:t>
            </a:r>
            <a:r>
              <a:rPr lang="en-GB" b="1" dirty="0"/>
              <a:t>well overall</a:t>
            </a:r>
            <a:r>
              <a:rPr lang="en-GB" dirty="0"/>
              <a:t>, with very few misclassifications.</a:t>
            </a:r>
          </a:p>
          <a:p>
            <a:pPr>
              <a:buFont typeface="Arial" panose="020B0604020202020204" pitchFamily="34" charset="0"/>
              <a:buChar char="•"/>
            </a:pPr>
            <a:r>
              <a:rPr lang="en-GB" dirty="0"/>
              <a:t>This balanced accuracy indicates the model can </a:t>
            </a:r>
            <a:r>
              <a:rPr lang="en-GB" b="1" dirty="0"/>
              <a:t>reliably distinguish</a:t>
            </a:r>
            <a:r>
              <a:rPr lang="en-GB" dirty="0"/>
              <a:t> between successful and failed landings.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FDBBDF29-7806-D835-24D6-8CE50A3E3CFC}"/>
              </a:ext>
            </a:extLst>
          </p:cNvPr>
          <p:cNvPicPr>
            <a:picLocks noChangeAspect="1"/>
          </p:cNvPicPr>
          <p:nvPr/>
        </p:nvPicPr>
        <p:blipFill>
          <a:blip r:embed="rId4"/>
          <a:stretch>
            <a:fillRect/>
          </a:stretch>
        </p:blipFill>
        <p:spPr>
          <a:xfrm>
            <a:off x="2551065" y="4478144"/>
            <a:ext cx="5915851" cy="139084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344303" cy="4351338"/>
          </a:xfrm>
          <a:prstGeom prst="rect">
            <a:avLst/>
          </a:prstGeom>
        </p:spPr>
        <p:txBody>
          <a:bodyPr>
            <a:normAutofit/>
          </a:bodyPr>
          <a:lstStyle/>
          <a:p>
            <a:r>
              <a:rPr lang="en-GB" sz="2400" dirty="0"/>
              <a:t>This project demonstrated how </a:t>
            </a:r>
            <a:r>
              <a:rPr lang="en-GB" sz="2400" b="1" dirty="0"/>
              <a:t>data science techniques</a:t>
            </a:r>
            <a:r>
              <a:rPr lang="en-GB" sz="2400" dirty="0"/>
              <a:t> can extract insights and build predictive models using real-world aerospace data.</a:t>
            </a:r>
          </a:p>
          <a:p>
            <a:r>
              <a:rPr lang="en-GB" sz="2400" dirty="0"/>
              <a:t>Through </a:t>
            </a:r>
            <a:r>
              <a:rPr lang="en-GB" sz="2400" b="1" dirty="0"/>
              <a:t>API data collection</a:t>
            </a:r>
            <a:r>
              <a:rPr lang="en-GB" sz="2400" dirty="0"/>
              <a:t>, </a:t>
            </a:r>
            <a:r>
              <a:rPr lang="en-GB" sz="2400" b="1" dirty="0"/>
              <a:t>web scraping</a:t>
            </a:r>
            <a:r>
              <a:rPr lang="en-GB" sz="2400" dirty="0"/>
              <a:t>, and </a:t>
            </a:r>
            <a:r>
              <a:rPr lang="en-GB" sz="2400" b="1" dirty="0"/>
              <a:t>data wrangling</a:t>
            </a:r>
            <a:r>
              <a:rPr lang="en-GB" sz="2400" dirty="0"/>
              <a:t>, we constructed a clean and enriched dataset covering SpaceX missions.</a:t>
            </a:r>
          </a:p>
          <a:p>
            <a:r>
              <a:rPr lang="en-GB" sz="2400" dirty="0"/>
              <a:t>Exploratory analysis using </a:t>
            </a:r>
            <a:r>
              <a:rPr lang="en-GB" sz="2400" b="1" dirty="0"/>
              <a:t>SQL and visualizations</a:t>
            </a:r>
            <a:r>
              <a:rPr lang="en-GB" sz="2400" dirty="0"/>
              <a:t> revealed patterns in success rates by </a:t>
            </a:r>
            <a:r>
              <a:rPr lang="en-GB" sz="2400" b="1" dirty="0"/>
              <a:t>launch site</a:t>
            </a:r>
            <a:r>
              <a:rPr lang="en-GB" sz="2400" dirty="0"/>
              <a:t>, </a:t>
            </a:r>
            <a:r>
              <a:rPr lang="en-GB" sz="2400" b="1" dirty="0"/>
              <a:t>orbit type</a:t>
            </a:r>
            <a:r>
              <a:rPr lang="en-GB" sz="2400" dirty="0"/>
              <a:t>, and </a:t>
            </a:r>
            <a:r>
              <a:rPr lang="en-GB" sz="2400" b="1" dirty="0"/>
              <a:t>payload mass</a:t>
            </a:r>
            <a:r>
              <a:rPr lang="en-GB" sz="2400" dirty="0"/>
              <a:t>.</a:t>
            </a:r>
          </a:p>
          <a:p>
            <a:r>
              <a:rPr lang="en-GB" sz="2400" b="1" dirty="0"/>
              <a:t>Interactive tools</a:t>
            </a:r>
            <a:r>
              <a:rPr lang="en-GB" sz="2400" dirty="0"/>
              <a:t> like </a:t>
            </a:r>
            <a:r>
              <a:rPr lang="en-GB" sz="2400" b="1" dirty="0"/>
              <a:t>Folium</a:t>
            </a:r>
            <a:r>
              <a:rPr lang="en-GB" sz="2400" dirty="0"/>
              <a:t> and </a:t>
            </a:r>
            <a:r>
              <a:rPr lang="en-GB" sz="2400" b="1" dirty="0" err="1"/>
              <a:t>Plotly</a:t>
            </a:r>
            <a:r>
              <a:rPr lang="en-GB" sz="2400" b="1" dirty="0"/>
              <a:t> Dash</a:t>
            </a:r>
            <a:r>
              <a:rPr lang="en-GB" sz="2400" dirty="0"/>
              <a:t> brought geographic and operational insights to life.</a:t>
            </a:r>
          </a:p>
          <a:p>
            <a:r>
              <a:rPr lang="en-GB" sz="2400" dirty="0"/>
              <a:t>Multiple machine learning models were trained and evaluated, with the </a:t>
            </a:r>
            <a:r>
              <a:rPr lang="en-GB" sz="2400" b="1" dirty="0"/>
              <a:t>Decision Tree model achieving the highest accuracy (93.33%)</a:t>
            </a:r>
            <a:r>
              <a:rPr lang="en-GB" sz="2400" dirty="0"/>
              <a:t>.</a:t>
            </a:r>
          </a:p>
          <a:p>
            <a:r>
              <a:rPr lang="en-GB" sz="2400" dirty="0"/>
              <a:t>These findings support SpaceX’s goal of reliable, reusable launch systems a</a:t>
            </a:r>
          </a:p>
          <a:p>
            <a:endParaRPr lang="en-GB" sz="2400" dirty="0"/>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https://github.com/haniae/SpaceX_Analysis/tree/main</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526116" y="1215334"/>
            <a:ext cx="11139767"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400" dirty="0">
                <a:solidFill>
                  <a:schemeClr val="tx1"/>
                </a:solidFill>
                <a:latin typeface="+mn-lt"/>
              </a:rPr>
              <a:t>Executive Summary </a:t>
            </a:r>
          </a:p>
          <a:p>
            <a:pPr>
              <a:buNone/>
            </a:pPr>
            <a:r>
              <a:rPr lang="en-GB" sz="2400" b="1" dirty="0">
                <a:solidFill>
                  <a:schemeClr val="tx1"/>
                </a:solidFill>
                <a:latin typeface="+mn-lt"/>
              </a:rPr>
              <a:t>Data Collection Methodology</a:t>
            </a:r>
          </a:p>
          <a:p>
            <a:pPr>
              <a:buFont typeface="Arial" panose="020B0604020202020204" pitchFamily="34" charset="0"/>
              <a:buChar char="•"/>
            </a:pPr>
            <a:r>
              <a:rPr lang="en-GB" sz="2400" dirty="0">
                <a:solidFill>
                  <a:schemeClr val="tx1"/>
                </a:solidFill>
                <a:latin typeface="+mn-lt"/>
              </a:rPr>
              <a:t>Data was collected from two primary sources:</a:t>
            </a:r>
          </a:p>
          <a:p>
            <a:pPr marL="742950" lvl="1" indent="-285750">
              <a:buFont typeface="Arial" panose="020B0604020202020204" pitchFamily="34" charset="0"/>
              <a:buChar char="•"/>
            </a:pPr>
            <a:r>
              <a:rPr lang="en-GB" dirty="0">
                <a:solidFill>
                  <a:schemeClr val="tx1"/>
                </a:solidFill>
                <a:latin typeface="+mn-lt"/>
              </a:rPr>
              <a:t>The SpaceX Launches API using requests and </a:t>
            </a:r>
            <a:r>
              <a:rPr lang="en-GB" dirty="0" err="1">
                <a:solidFill>
                  <a:schemeClr val="tx1"/>
                </a:solidFill>
                <a:latin typeface="+mn-lt"/>
              </a:rPr>
              <a:t>pd.json_normalize</a:t>
            </a:r>
            <a:endParaRPr lang="en-GB" dirty="0">
              <a:solidFill>
                <a:schemeClr val="tx1"/>
              </a:solidFill>
              <a:latin typeface="+mn-lt"/>
            </a:endParaRPr>
          </a:p>
          <a:p>
            <a:pPr marL="742950" lvl="1" indent="-285750">
              <a:buFont typeface="Arial" panose="020B0604020202020204" pitchFamily="34" charset="0"/>
              <a:buChar char="•"/>
            </a:pPr>
            <a:r>
              <a:rPr lang="en-GB" dirty="0">
                <a:solidFill>
                  <a:schemeClr val="tx1"/>
                </a:solidFill>
                <a:latin typeface="+mn-lt"/>
              </a:rPr>
              <a:t>Wikipedia’s Falcon 9 launch table using </a:t>
            </a:r>
            <a:r>
              <a:rPr lang="en-GB" dirty="0" err="1">
                <a:solidFill>
                  <a:schemeClr val="tx1"/>
                </a:solidFill>
                <a:latin typeface="+mn-lt"/>
              </a:rPr>
              <a:t>BeautifulSoup</a:t>
            </a:r>
            <a:r>
              <a:rPr lang="en-GB" dirty="0">
                <a:solidFill>
                  <a:schemeClr val="tx1"/>
                </a:solidFill>
                <a:latin typeface="+mn-lt"/>
              </a:rPr>
              <a:t> for web scraping</a:t>
            </a:r>
          </a:p>
          <a:p>
            <a:pPr>
              <a:buFont typeface="Arial" panose="020B0604020202020204" pitchFamily="34" charset="0"/>
              <a:buChar char="•"/>
            </a:pPr>
            <a:r>
              <a:rPr lang="en-GB" sz="2400" dirty="0">
                <a:solidFill>
                  <a:schemeClr val="tx1"/>
                </a:solidFill>
                <a:latin typeface="+mn-lt"/>
              </a:rPr>
              <a:t>The datasets were merged for richer analysis by matching launch dates and IDs</a:t>
            </a:r>
          </a:p>
          <a:p>
            <a:pPr>
              <a:buNone/>
            </a:pPr>
            <a:r>
              <a:rPr lang="en-GB" sz="2400" b="1" dirty="0">
                <a:solidFill>
                  <a:schemeClr val="tx1"/>
                </a:solidFill>
                <a:latin typeface="+mn-lt"/>
              </a:rPr>
              <a:t>🔹 Data Wrangling</a:t>
            </a:r>
          </a:p>
          <a:p>
            <a:pPr>
              <a:buFont typeface="Arial" panose="020B0604020202020204" pitchFamily="34" charset="0"/>
              <a:buChar char="•"/>
            </a:pPr>
            <a:r>
              <a:rPr lang="en-GB" sz="2400" dirty="0">
                <a:solidFill>
                  <a:schemeClr val="tx1"/>
                </a:solidFill>
                <a:latin typeface="+mn-lt"/>
              </a:rPr>
              <a:t>Removed irrelevant or missing columns</a:t>
            </a:r>
          </a:p>
          <a:p>
            <a:pPr>
              <a:buFont typeface="Arial" panose="020B0604020202020204" pitchFamily="34" charset="0"/>
              <a:buChar char="•"/>
            </a:pPr>
            <a:r>
              <a:rPr lang="en-GB" sz="2400" dirty="0">
                <a:solidFill>
                  <a:schemeClr val="tx1"/>
                </a:solidFill>
                <a:latin typeface="+mn-lt"/>
              </a:rPr>
              <a:t>Converted datetime columns to proper formats</a:t>
            </a:r>
          </a:p>
          <a:p>
            <a:pPr>
              <a:buFont typeface="Arial" panose="020B0604020202020204" pitchFamily="34" charset="0"/>
              <a:buChar char="•"/>
            </a:pPr>
            <a:r>
              <a:rPr lang="en-GB" sz="2400" dirty="0">
                <a:solidFill>
                  <a:schemeClr val="tx1"/>
                </a:solidFill>
                <a:latin typeface="+mn-lt"/>
              </a:rPr>
              <a:t>Standardized column names</a:t>
            </a:r>
          </a:p>
          <a:p>
            <a:pPr>
              <a:buFont typeface="Arial" panose="020B0604020202020204" pitchFamily="34" charset="0"/>
              <a:buChar char="•"/>
            </a:pPr>
            <a:r>
              <a:rPr lang="en-GB" sz="2400" dirty="0">
                <a:solidFill>
                  <a:schemeClr val="tx1"/>
                </a:solidFill>
                <a:latin typeface="+mn-lt"/>
              </a:rPr>
              <a:t>Created new derived features like year, success flags, and booster categories</a:t>
            </a:r>
            <a:endParaRPr lang="en-US" sz="2400" dirty="0">
              <a:solidFill>
                <a:schemeClr val="tx1"/>
              </a:solidFill>
              <a:latin typeface="+mn-lt"/>
            </a:endParaRPr>
          </a:p>
          <a:p>
            <a:pPr>
              <a:lnSpc>
                <a:spcPct val="100000"/>
              </a:lnSpc>
              <a:spcBef>
                <a:spcPts val="1400"/>
              </a:spcBef>
            </a:pPr>
            <a:endParaRPr lang="en-US" sz="2400" dirty="0">
              <a:solidFill>
                <a:schemeClr val="tx1"/>
              </a:solidFill>
              <a:latin typeface="+mn-lt"/>
            </a:endParaRPr>
          </a:p>
          <a:p>
            <a:pPr>
              <a:lnSpc>
                <a:spcPct val="100000"/>
              </a:lnSpc>
              <a:spcBef>
                <a:spcPts val="1400"/>
              </a:spcBef>
            </a:pPr>
            <a:endParaRPr lang="en-US" sz="2400" dirty="0">
              <a:solidFill>
                <a:schemeClr val="tx1"/>
              </a:solidFill>
              <a:latin typeface="+mn-lt"/>
            </a:endParaRPr>
          </a:p>
          <a:p>
            <a:pPr>
              <a:lnSpc>
                <a:spcPct val="100000"/>
              </a:lnSpc>
              <a:spcBef>
                <a:spcPts val="1400"/>
              </a:spcBef>
            </a:pPr>
            <a:endParaRPr lang="en-US" sz="2400" dirty="0">
              <a:solidFill>
                <a:schemeClr val="tx1"/>
              </a:solidFill>
              <a:latin typeface="+mn-lt"/>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E20827B4-5881-AA24-864B-0D5903BF493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D2A5C1D-5AFE-24A6-5C05-0D3CEC019B06}"/>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DE6A43D4-9B48-1BFC-890A-993CFE31CBFF}"/>
              </a:ext>
            </a:extLst>
          </p:cNvPr>
          <p:cNvSpPr txBox="1">
            <a:spLocks/>
          </p:cNvSpPr>
          <p:nvPr/>
        </p:nvSpPr>
        <p:spPr>
          <a:xfrm>
            <a:off x="526116" y="1215334"/>
            <a:ext cx="11139767"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b="1" dirty="0">
                <a:solidFill>
                  <a:schemeClr val="tx1"/>
                </a:solidFill>
                <a:latin typeface="+mn-lt"/>
              </a:rPr>
              <a:t>Executive Summary </a:t>
            </a:r>
          </a:p>
          <a:p>
            <a:pPr>
              <a:buNone/>
            </a:pPr>
            <a:r>
              <a:rPr lang="en-GB" b="1" dirty="0">
                <a:solidFill>
                  <a:schemeClr val="tx1"/>
                </a:solidFill>
                <a:latin typeface="+mn-lt"/>
              </a:rPr>
              <a:t>🔹 Exploratory Data Analysis (EDA)</a:t>
            </a:r>
          </a:p>
          <a:p>
            <a:pPr>
              <a:buFont typeface="Arial" panose="020B0604020202020204" pitchFamily="34" charset="0"/>
              <a:buChar char="•"/>
            </a:pPr>
            <a:r>
              <a:rPr lang="en-GB" dirty="0">
                <a:solidFill>
                  <a:schemeClr val="tx1"/>
                </a:solidFill>
                <a:latin typeface="+mn-lt"/>
              </a:rPr>
              <a:t>Used SQL to answer questions such as:</a:t>
            </a:r>
          </a:p>
          <a:p>
            <a:pPr marL="742950" lvl="1" indent="-285750">
              <a:buFont typeface="Arial" panose="020B0604020202020204" pitchFamily="34" charset="0"/>
              <a:buChar char="•"/>
            </a:pPr>
            <a:r>
              <a:rPr lang="en-GB" sz="2800" dirty="0">
                <a:solidFill>
                  <a:schemeClr val="tx1"/>
                </a:solidFill>
                <a:latin typeface="+mn-lt"/>
              </a:rPr>
              <a:t>Total and average payloads by agency</a:t>
            </a:r>
          </a:p>
          <a:p>
            <a:pPr marL="742950" lvl="1" indent="-285750">
              <a:buFont typeface="Arial" panose="020B0604020202020204" pitchFamily="34" charset="0"/>
              <a:buChar char="•"/>
            </a:pPr>
            <a:r>
              <a:rPr lang="en-GB" sz="2800" dirty="0">
                <a:solidFill>
                  <a:schemeClr val="tx1"/>
                </a:solidFill>
                <a:latin typeface="+mn-lt"/>
              </a:rPr>
              <a:t>Most common booster versions</a:t>
            </a:r>
          </a:p>
          <a:p>
            <a:pPr marL="742950" lvl="1" indent="-285750">
              <a:buFont typeface="Arial" panose="020B0604020202020204" pitchFamily="34" charset="0"/>
              <a:buChar char="•"/>
            </a:pPr>
            <a:r>
              <a:rPr lang="en-GB" sz="2800" dirty="0">
                <a:solidFill>
                  <a:schemeClr val="tx1"/>
                </a:solidFill>
                <a:latin typeface="+mn-lt"/>
              </a:rPr>
              <a:t>Sites with highest success rates</a:t>
            </a:r>
          </a:p>
          <a:p>
            <a:pPr>
              <a:buFont typeface="Arial" panose="020B0604020202020204" pitchFamily="34" charset="0"/>
              <a:buChar char="•"/>
            </a:pPr>
            <a:r>
              <a:rPr lang="en-GB" dirty="0">
                <a:solidFill>
                  <a:schemeClr val="tx1"/>
                </a:solidFill>
                <a:latin typeface="+mn-lt"/>
              </a:rPr>
              <a:t>Created visualizations to explore trends like:</a:t>
            </a:r>
          </a:p>
          <a:p>
            <a:pPr marL="742950" lvl="1" indent="-285750">
              <a:buFont typeface="Arial" panose="020B0604020202020204" pitchFamily="34" charset="0"/>
              <a:buChar char="•"/>
            </a:pPr>
            <a:r>
              <a:rPr lang="en-GB" sz="2800" dirty="0">
                <a:solidFill>
                  <a:schemeClr val="tx1"/>
                </a:solidFill>
                <a:latin typeface="+mn-lt"/>
              </a:rPr>
              <a:t>Payload vs. Orbit success</a:t>
            </a:r>
          </a:p>
          <a:p>
            <a:pPr marL="742950" lvl="1" indent="-285750">
              <a:buFont typeface="Arial" panose="020B0604020202020204" pitchFamily="34" charset="0"/>
              <a:buChar char="•"/>
            </a:pPr>
            <a:r>
              <a:rPr lang="en-GB" sz="2800" dirty="0">
                <a:solidFill>
                  <a:schemeClr val="tx1"/>
                </a:solidFill>
                <a:latin typeface="+mn-lt"/>
              </a:rPr>
              <a:t>Flight Number vs. Launch Outcome</a:t>
            </a:r>
          </a:p>
          <a:p>
            <a:pPr marL="742950" lvl="1" indent="-285750">
              <a:buFont typeface="Arial" panose="020B0604020202020204" pitchFamily="34" charset="0"/>
              <a:buChar char="•"/>
            </a:pPr>
            <a:r>
              <a:rPr lang="en-GB" sz="2800" dirty="0">
                <a:solidFill>
                  <a:schemeClr val="tx1"/>
                </a:solidFill>
                <a:latin typeface="+mn-lt"/>
              </a:rPr>
              <a:t>Yearly success rate trends</a:t>
            </a:r>
          </a:p>
          <a:p>
            <a:pPr marL="0" indent="0">
              <a:buNone/>
            </a:pPr>
            <a:endParaRPr lang="en-US" dirty="0">
              <a:solidFill>
                <a:schemeClr val="tx1"/>
              </a:solidFill>
              <a:latin typeface="+mn-lt"/>
            </a:endParaRPr>
          </a:p>
          <a:p>
            <a:pPr marL="0" indent="0">
              <a:lnSpc>
                <a:spcPct val="120000"/>
              </a:lnSpc>
              <a:spcBef>
                <a:spcPts val="1400"/>
              </a:spcBef>
              <a:buNone/>
            </a:pPr>
            <a:endParaRPr lang="en-US" dirty="0">
              <a:solidFill>
                <a:schemeClr val="tx1"/>
              </a:solidFill>
              <a:latin typeface="+mn-lt"/>
            </a:endParaRPr>
          </a:p>
          <a:p>
            <a:pPr>
              <a:lnSpc>
                <a:spcPct val="120000"/>
              </a:lnSpc>
              <a:spcBef>
                <a:spcPts val="1400"/>
              </a:spcBef>
            </a:pPr>
            <a:endParaRPr lang="en-US" dirty="0">
              <a:solidFill>
                <a:schemeClr val="tx1"/>
              </a:solidFill>
              <a:latin typeface="+mn-lt"/>
            </a:endParaRPr>
          </a:p>
          <a:p>
            <a:pPr>
              <a:lnSpc>
                <a:spcPct val="100000"/>
              </a:lnSpc>
              <a:spcBef>
                <a:spcPts val="1400"/>
              </a:spcBef>
            </a:pPr>
            <a:endParaRPr lang="en-US" dirty="0">
              <a:solidFill>
                <a:schemeClr val="tx1"/>
              </a:solidFill>
              <a:latin typeface="+mn-lt"/>
            </a:endParaRPr>
          </a:p>
          <a:p>
            <a:pPr>
              <a:lnSpc>
                <a:spcPct val="100000"/>
              </a:lnSpc>
              <a:spcBef>
                <a:spcPts val="1400"/>
              </a:spcBef>
            </a:pPr>
            <a:endParaRPr lang="en-US" dirty="0">
              <a:solidFill>
                <a:schemeClr val="tx1"/>
              </a:solidFill>
              <a:latin typeface="+mn-lt"/>
            </a:endParaRPr>
          </a:p>
          <a:p>
            <a:pPr>
              <a:lnSpc>
                <a:spcPct val="100000"/>
              </a:lnSpc>
              <a:spcBef>
                <a:spcPts val="1400"/>
              </a:spcBef>
            </a:pPr>
            <a:endParaRPr lang="en-US" dirty="0">
              <a:solidFill>
                <a:schemeClr val="tx1"/>
              </a:solidFill>
              <a:latin typeface="+mn-lt"/>
            </a:endParaRPr>
          </a:p>
        </p:txBody>
      </p:sp>
      <p:sp>
        <p:nvSpPr>
          <p:cNvPr id="13" name="Title 1">
            <a:extLst>
              <a:ext uri="{FF2B5EF4-FFF2-40B4-BE49-F238E27FC236}">
                <a16:creationId xmlns:a16="http://schemas.microsoft.com/office/drawing/2014/main" id="{5847084F-5A7F-9BC5-1D01-160AF3DFAA0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534212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89828383-C8AC-B323-2A43-098282007BD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B444B1-2CFC-40B4-2208-BECFB4C8C5AE}"/>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7" name="Content Placeholder 2">
            <a:extLst>
              <a:ext uri="{FF2B5EF4-FFF2-40B4-BE49-F238E27FC236}">
                <a16:creationId xmlns:a16="http://schemas.microsoft.com/office/drawing/2014/main" id="{2A16727C-63FC-07FA-FCCB-33F9CF1490FB}"/>
              </a:ext>
            </a:extLst>
          </p:cNvPr>
          <p:cNvSpPr txBox="1">
            <a:spLocks/>
          </p:cNvSpPr>
          <p:nvPr/>
        </p:nvSpPr>
        <p:spPr>
          <a:xfrm>
            <a:off x="526116" y="1215334"/>
            <a:ext cx="11139767"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800" dirty="0">
                <a:solidFill>
                  <a:schemeClr val="tx1"/>
                </a:solidFill>
                <a:latin typeface="Abadi"/>
              </a:rPr>
              <a:t>Executive Summary </a:t>
            </a:r>
          </a:p>
          <a:p>
            <a:pPr>
              <a:buNone/>
            </a:pPr>
            <a:r>
              <a:rPr lang="en-GB" sz="1800" b="1" dirty="0">
                <a:solidFill>
                  <a:schemeClr val="tx1"/>
                </a:solidFill>
              </a:rPr>
              <a:t>🔹 Interactive Visual Analytics</a:t>
            </a:r>
          </a:p>
          <a:p>
            <a:pPr>
              <a:buFont typeface="Arial" panose="020B0604020202020204" pitchFamily="34" charset="0"/>
              <a:buChar char="•"/>
            </a:pPr>
            <a:r>
              <a:rPr lang="en-GB" sz="1800" dirty="0">
                <a:solidFill>
                  <a:schemeClr val="tx1"/>
                </a:solidFill>
              </a:rPr>
              <a:t>Created </a:t>
            </a:r>
            <a:r>
              <a:rPr lang="en-GB" sz="1800" b="1" dirty="0">
                <a:solidFill>
                  <a:schemeClr val="tx1"/>
                </a:solidFill>
              </a:rPr>
              <a:t>Folium maps</a:t>
            </a:r>
            <a:r>
              <a:rPr lang="en-GB" sz="1800" dirty="0">
                <a:solidFill>
                  <a:schemeClr val="tx1"/>
                </a:solidFill>
              </a:rPr>
              <a:t> to:</a:t>
            </a:r>
          </a:p>
          <a:p>
            <a:pPr marL="742950" lvl="1" indent="-285750">
              <a:buFont typeface="Arial" panose="020B0604020202020204" pitchFamily="34" charset="0"/>
              <a:buChar char="•"/>
            </a:pPr>
            <a:r>
              <a:rPr lang="en-GB" sz="1800" dirty="0">
                <a:solidFill>
                  <a:schemeClr val="tx1"/>
                </a:solidFill>
              </a:rPr>
              <a:t>Display all launch sites globally</a:t>
            </a:r>
          </a:p>
          <a:p>
            <a:pPr marL="742950" lvl="1" indent="-285750">
              <a:buFont typeface="Arial" panose="020B0604020202020204" pitchFamily="34" charset="0"/>
              <a:buChar char="•"/>
            </a:pPr>
            <a:r>
              <a:rPr lang="en-GB" sz="1800" dirty="0">
                <a:solidFill>
                  <a:schemeClr val="tx1"/>
                </a:solidFill>
              </a:rPr>
              <a:t>Highlight outcomes (success/failure) with color-coded markers</a:t>
            </a:r>
          </a:p>
          <a:p>
            <a:pPr>
              <a:buFont typeface="Arial" panose="020B0604020202020204" pitchFamily="34" charset="0"/>
              <a:buChar char="•"/>
            </a:pPr>
            <a:r>
              <a:rPr lang="en-GB" sz="1800" dirty="0">
                <a:solidFill>
                  <a:schemeClr val="tx1"/>
                </a:solidFill>
              </a:rPr>
              <a:t>Built a </a:t>
            </a:r>
            <a:r>
              <a:rPr lang="en-GB" sz="1800" b="1" dirty="0" err="1">
                <a:solidFill>
                  <a:schemeClr val="tx1"/>
                </a:solidFill>
              </a:rPr>
              <a:t>Plotly</a:t>
            </a:r>
            <a:r>
              <a:rPr lang="en-GB" sz="1800" b="1" dirty="0">
                <a:solidFill>
                  <a:schemeClr val="tx1"/>
                </a:solidFill>
              </a:rPr>
              <a:t> Dash app</a:t>
            </a:r>
            <a:r>
              <a:rPr lang="en-GB" sz="1800" dirty="0">
                <a:solidFill>
                  <a:schemeClr val="tx1"/>
                </a:solidFill>
              </a:rPr>
              <a:t> with:</a:t>
            </a:r>
          </a:p>
          <a:p>
            <a:pPr marL="742950" lvl="1" indent="-285750">
              <a:buFont typeface="Arial" panose="020B0604020202020204" pitchFamily="34" charset="0"/>
              <a:buChar char="•"/>
            </a:pPr>
            <a:r>
              <a:rPr lang="en-GB" sz="1800" dirty="0">
                <a:solidFill>
                  <a:schemeClr val="tx1"/>
                </a:solidFill>
              </a:rPr>
              <a:t>Pie charts for site success rates</a:t>
            </a:r>
          </a:p>
          <a:p>
            <a:pPr marL="742950" lvl="1" indent="-285750">
              <a:buFont typeface="Arial" panose="020B0604020202020204" pitchFamily="34" charset="0"/>
              <a:buChar char="•"/>
            </a:pPr>
            <a:r>
              <a:rPr lang="en-GB" sz="1800" dirty="0">
                <a:solidFill>
                  <a:schemeClr val="tx1"/>
                </a:solidFill>
              </a:rPr>
              <a:t>Scatter plots showing payload vs. outcome by site</a:t>
            </a:r>
          </a:p>
          <a:p>
            <a:pPr>
              <a:buNone/>
            </a:pPr>
            <a:r>
              <a:rPr lang="en-GB" sz="1800" b="1" dirty="0">
                <a:solidFill>
                  <a:schemeClr val="tx1"/>
                </a:solidFill>
              </a:rPr>
              <a:t>🔹 Predictive Analysis (Classification Models)</a:t>
            </a:r>
          </a:p>
          <a:p>
            <a:pPr>
              <a:buFont typeface="Arial" panose="020B0604020202020204" pitchFamily="34" charset="0"/>
              <a:buChar char="•"/>
            </a:pPr>
            <a:r>
              <a:rPr lang="en-GB" sz="1800" dirty="0">
                <a:solidFill>
                  <a:schemeClr val="tx1"/>
                </a:solidFill>
              </a:rPr>
              <a:t>Built and compared four classification models:</a:t>
            </a:r>
          </a:p>
          <a:p>
            <a:pPr marL="742950" lvl="1" indent="-285750">
              <a:buFont typeface="Arial" panose="020B0604020202020204" pitchFamily="34" charset="0"/>
              <a:buChar char="•"/>
            </a:pPr>
            <a:r>
              <a:rPr lang="en-GB" sz="1800" dirty="0">
                <a:solidFill>
                  <a:schemeClr val="tx1"/>
                </a:solidFill>
              </a:rPr>
              <a:t>Logistic Regression</a:t>
            </a:r>
          </a:p>
          <a:p>
            <a:pPr marL="742950" lvl="1" indent="-285750">
              <a:buFont typeface="Arial" panose="020B0604020202020204" pitchFamily="34" charset="0"/>
              <a:buChar char="•"/>
            </a:pPr>
            <a:r>
              <a:rPr lang="en-GB" sz="1800" dirty="0">
                <a:solidFill>
                  <a:schemeClr val="tx1"/>
                </a:solidFill>
              </a:rPr>
              <a:t>Support Vector Machine</a:t>
            </a:r>
          </a:p>
          <a:p>
            <a:pPr marL="742950" lvl="1" indent="-285750">
              <a:buFont typeface="Arial" panose="020B0604020202020204" pitchFamily="34" charset="0"/>
              <a:buChar char="•"/>
            </a:pPr>
            <a:r>
              <a:rPr lang="en-GB" sz="1800" dirty="0">
                <a:solidFill>
                  <a:schemeClr val="tx1"/>
                </a:solidFill>
              </a:rPr>
              <a:t>K-Nearest </a:t>
            </a:r>
            <a:r>
              <a:rPr lang="en-GB" sz="1800" dirty="0" err="1">
                <a:solidFill>
                  <a:schemeClr val="tx1"/>
                </a:solidFill>
              </a:rPr>
              <a:t>Neighbors</a:t>
            </a:r>
            <a:endParaRPr lang="en-GB" sz="1800" dirty="0">
              <a:solidFill>
                <a:schemeClr val="tx1"/>
              </a:solidFill>
            </a:endParaRPr>
          </a:p>
          <a:p>
            <a:pPr marL="742950" lvl="1" indent="-285750">
              <a:buFont typeface="Arial" panose="020B0604020202020204" pitchFamily="34" charset="0"/>
              <a:buChar char="•"/>
            </a:pPr>
            <a:r>
              <a:rPr lang="en-GB" sz="1800" dirty="0">
                <a:solidFill>
                  <a:schemeClr val="tx1"/>
                </a:solidFill>
              </a:rPr>
              <a:t>Decision Tree</a:t>
            </a:r>
          </a:p>
          <a:p>
            <a:pPr>
              <a:buFont typeface="Arial" panose="020B0604020202020204" pitchFamily="34" charset="0"/>
              <a:buChar char="•"/>
            </a:pPr>
            <a:r>
              <a:rPr lang="en-GB" sz="1800" dirty="0">
                <a:solidFill>
                  <a:schemeClr val="tx1"/>
                </a:solidFill>
              </a:rPr>
              <a:t>Evaluated using accuracy, precision, recall, and confusion matrix</a:t>
            </a:r>
          </a:p>
          <a:p>
            <a:pPr>
              <a:buFont typeface="Arial" panose="020B0604020202020204" pitchFamily="34" charset="0"/>
              <a:buChar char="•"/>
            </a:pPr>
            <a:r>
              <a:rPr lang="en-GB" sz="1800" dirty="0">
                <a:solidFill>
                  <a:schemeClr val="tx1"/>
                </a:solidFill>
              </a:rPr>
              <a:t>The best model achieved </a:t>
            </a:r>
            <a:r>
              <a:rPr lang="en-GB" sz="1800" b="1" dirty="0">
                <a:solidFill>
                  <a:schemeClr val="tx1"/>
                </a:solidFill>
              </a:rPr>
              <a:t>93.33% accuracy</a:t>
            </a:r>
            <a:r>
              <a:rPr lang="en-GB" sz="1800" dirty="0">
                <a:solidFill>
                  <a:schemeClr val="tx1"/>
                </a:solidFill>
              </a:rPr>
              <a:t> on test data</a:t>
            </a:r>
          </a:p>
          <a:p>
            <a:pPr marL="0" indent="0">
              <a:buNone/>
            </a:pPr>
            <a:endParaRPr lang="en-US" sz="1800" dirty="0">
              <a:solidFill>
                <a:schemeClr val="tx1"/>
              </a:solidFill>
            </a:endParaRPr>
          </a:p>
          <a:p>
            <a:pPr marL="0" indent="0">
              <a:lnSpc>
                <a:spcPct val="120000"/>
              </a:lnSpc>
              <a:spcBef>
                <a:spcPts val="1400"/>
              </a:spcBef>
              <a:buNone/>
            </a:pPr>
            <a:endParaRPr lang="en-US" sz="1800" dirty="0">
              <a:solidFill>
                <a:schemeClr val="tx1"/>
              </a:solidFill>
              <a:latin typeface="Abadi"/>
            </a:endParaRPr>
          </a:p>
          <a:p>
            <a:pPr>
              <a:lnSpc>
                <a:spcPct val="120000"/>
              </a:lnSpc>
              <a:spcBef>
                <a:spcPts val="1400"/>
              </a:spcBef>
            </a:pPr>
            <a:endParaRPr lang="en-US" sz="1800" dirty="0">
              <a:solidFill>
                <a:schemeClr val="tx1"/>
              </a:solidFill>
              <a:latin typeface="Abadi"/>
            </a:endParaRPr>
          </a:p>
          <a:p>
            <a:pPr>
              <a:lnSpc>
                <a:spcPct val="100000"/>
              </a:lnSpc>
              <a:spcBef>
                <a:spcPts val="1400"/>
              </a:spcBef>
            </a:pPr>
            <a:endParaRPr lang="en-US" sz="1800" dirty="0">
              <a:solidFill>
                <a:schemeClr val="tx1"/>
              </a:solidFill>
              <a:latin typeface="Abadi"/>
            </a:endParaRPr>
          </a:p>
          <a:p>
            <a:pPr>
              <a:lnSpc>
                <a:spcPct val="100000"/>
              </a:lnSpc>
              <a:spcBef>
                <a:spcPts val="1400"/>
              </a:spcBef>
            </a:pPr>
            <a:endParaRPr lang="en-US" sz="1800" dirty="0">
              <a:solidFill>
                <a:schemeClr val="tx1"/>
              </a:solidFill>
              <a:latin typeface="Abadi"/>
            </a:endParaRPr>
          </a:p>
          <a:p>
            <a:pPr>
              <a:lnSpc>
                <a:spcPct val="100000"/>
              </a:lnSpc>
              <a:spcBef>
                <a:spcPts val="1400"/>
              </a:spcBef>
            </a:pPr>
            <a:endParaRPr lang="en-US" sz="1800" dirty="0">
              <a:solidFill>
                <a:schemeClr val="tx1"/>
              </a:solidFill>
              <a:latin typeface="Abadi"/>
            </a:endParaRPr>
          </a:p>
        </p:txBody>
      </p:sp>
      <p:sp>
        <p:nvSpPr>
          <p:cNvPr id="13" name="Title 1">
            <a:extLst>
              <a:ext uri="{FF2B5EF4-FFF2-40B4-BE49-F238E27FC236}">
                <a16:creationId xmlns:a16="http://schemas.microsoft.com/office/drawing/2014/main" id="{15BF3030-2955-F71A-30FD-1F44399655A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717461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3" name="Picture 2">
            <a:extLst>
              <a:ext uri="{FF2B5EF4-FFF2-40B4-BE49-F238E27FC236}">
                <a16:creationId xmlns:a16="http://schemas.microsoft.com/office/drawing/2014/main" id="{7431C7D2-E2AE-1A49-8998-5FDE7CCA4349}"/>
              </a:ext>
            </a:extLst>
          </p:cNvPr>
          <p:cNvPicPr>
            <a:picLocks noChangeAspect="1"/>
          </p:cNvPicPr>
          <p:nvPr/>
        </p:nvPicPr>
        <p:blipFill>
          <a:blip r:embed="rId3"/>
          <a:stretch>
            <a:fillRect/>
          </a:stretch>
        </p:blipFill>
        <p:spPr>
          <a:xfrm>
            <a:off x="3328610" y="1427164"/>
            <a:ext cx="5001903" cy="5092299"/>
          </a:xfrm>
          <a:prstGeom prst="rect">
            <a:avLst/>
          </a:prstGeom>
        </p:spPr>
      </p:pic>
    </p:spTree>
    <p:extLst>
      <p:ext uri="{BB962C8B-B14F-4D97-AF65-F5344CB8AC3E}">
        <p14:creationId xmlns:p14="http://schemas.microsoft.com/office/powerpoint/2010/main" val="328866583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320</TotalTime>
  <Words>7453</Words>
  <Application>Microsoft Office PowerPoint</Application>
  <PresentationFormat>Widescreen</PresentationFormat>
  <Paragraphs>706</Paragraphs>
  <Slides>47</Slides>
  <Notes>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Abadi</vt:lpstr>
      <vt:lpstr>Arial</vt:lpstr>
      <vt:lpstr>Calibri</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haniaemad</cp:lastModifiedBy>
  <cp:revision>203</cp:revision>
  <dcterms:created xsi:type="dcterms:W3CDTF">2021-04-29T18:58:34Z</dcterms:created>
  <dcterms:modified xsi:type="dcterms:W3CDTF">2025-04-19T20:33:56Z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